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562" r:id="rId1"/>
  </p:sldMasterIdLst>
  <p:notesMasterIdLst>
    <p:notesMasterId r:id="rId20"/>
  </p:notesMasterIdLst>
  <p:handoutMasterIdLst>
    <p:handoutMasterId r:id="rId21"/>
  </p:handoutMasterIdLst>
  <p:sldIdLst>
    <p:sldId id="256" r:id="rId2"/>
    <p:sldId id="556" r:id="rId3"/>
    <p:sldId id="551" r:id="rId4"/>
    <p:sldId id="557" r:id="rId5"/>
    <p:sldId id="545" r:id="rId6"/>
    <p:sldId id="427" r:id="rId7"/>
    <p:sldId id="555" r:id="rId8"/>
    <p:sldId id="548" r:id="rId9"/>
    <p:sldId id="558" r:id="rId10"/>
    <p:sldId id="559" r:id="rId11"/>
    <p:sldId id="534" r:id="rId12"/>
    <p:sldId id="549" r:id="rId13"/>
    <p:sldId id="535" r:id="rId14"/>
    <p:sldId id="552" r:id="rId15"/>
    <p:sldId id="554" r:id="rId16"/>
    <p:sldId id="550" r:id="rId17"/>
    <p:sldId id="553" r:id="rId18"/>
    <p:sldId id="542" r:id="rId19"/>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FF"/>
    <a:srgbClr val="333333"/>
    <a:srgbClr val="777777"/>
    <a:srgbClr val="FF0000"/>
    <a:srgbClr val="FF3300"/>
    <a:srgbClr val="0000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52" autoAdjust="0"/>
    <p:restoredTop sz="84912" autoAdjust="0"/>
  </p:normalViewPr>
  <p:slideViewPr>
    <p:cSldViewPr>
      <p:cViewPr varScale="1">
        <p:scale>
          <a:sx n="76" d="100"/>
          <a:sy n="76" d="100"/>
        </p:scale>
        <p:origin x="1260"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1998" y="96"/>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377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smtClean="0">
                <a:latin typeface="Calibri" panose="020F0502020204030204" pitchFamily="34" charset="0"/>
              </a:defRPr>
            </a:lvl1pPr>
          </a:lstStyle>
          <a:p>
            <a:pPr>
              <a:defRPr/>
            </a:pPr>
            <a:endParaRPr lang="en-US" altLang="en-US" dirty="0">
              <a:cs typeface="Calibri" panose="020F0502020204030204" pitchFamily="34" charset="0"/>
            </a:endParaRPr>
          </a:p>
        </p:txBody>
      </p:sp>
      <p:sp>
        <p:nvSpPr>
          <p:cNvPr id="203779"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smtClean="0">
                <a:latin typeface="Calibri" panose="020F0502020204030204" pitchFamily="34" charset="0"/>
              </a:defRPr>
            </a:lvl1pPr>
          </a:lstStyle>
          <a:p>
            <a:pPr>
              <a:defRPr/>
            </a:pPr>
            <a:endParaRPr lang="en-US" altLang="en-US" dirty="0">
              <a:cs typeface="Calibri" panose="020F0502020204030204" pitchFamily="34" charset="0"/>
            </a:endParaRPr>
          </a:p>
        </p:txBody>
      </p:sp>
      <p:sp>
        <p:nvSpPr>
          <p:cNvPr id="203780"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smtClean="0">
                <a:latin typeface="Calibri" panose="020F0502020204030204" pitchFamily="34" charset="0"/>
              </a:defRPr>
            </a:lvl1pPr>
          </a:lstStyle>
          <a:p>
            <a:pPr>
              <a:defRPr/>
            </a:pPr>
            <a:endParaRPr lang="en-US" altLang="en-US" dirty="0">
              <a:cs typeface="Calibri" panose="020F0502020204030204" pitchFamily="34" charset="0"/>
            </a:endParaRPr>
          </a:p>
        </p:txBody>
      </p:sp>
      <p:sp>
        <p:nvSpPr>
          <p:cNvPr id="203781"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smtClean="0">
                <a:latin typeface="Calibri" panose="020F0502020204030204" pitchFamily="34" charset="0"/>
              </a:defRPr>
            </a:lvl1pPr>
          </a:lstStyle>
          <a:p>
            <a:pPr>
              <a:defRPr/>
            </a:pPr>
            <a:fld id="{F2ADE798-A3CE-4C24-BEE0-95B25A2B00A9}"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39467297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smtClean="0">
                <a:latin typeface="Calibri" panose="020F0502020204030204" pitchFamily="34" charset="0"/>
                <a:cs typeface="Calibri" panose="020F0502020204030204" pitchFamily="34" charset="0"/>
              </a:defRPr>
            </a:lvl1pPr>
          </a:lstStyle>
          <a:p>
            <a:pPr>
              <a:defRPr/>
            </a:pPr>
            <a:endParaRPr lang="en-US" altLang="en-US" dirty="0"/>
          </a:p>
        </p:txBody>
      </p:sp>
      <p:sp>
        <p:nvSpPr>
          <p:cNvPr id="2253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smtClean="0">
                <a:latin typeface="Calibri" panose="020F0502020204030204" pitchFamily="34" charset="0"/>
                <a:cs typeface="Calibri" panose="020F0502020204030204" pitchFamily="34" charset="0"/>
              </a:defRPr>
            </a:lvl1pPr>
          </a:lstStyle>
          <a:p>
            <a:pPr>
              <a:defRPr/>
            </a:pPr>
            <a:endParaRPr lang="en-US" altLang="en-US" dirty="0"/>
          </a:p>
        </p:txBody>
      </p:sp>
      <p:sp>
        <p:nvSpPr>
          <p:cNvPr id="102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2534"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smtClean="0">
                <a:latin typeface="Calibri" panose="020F0502020204030204" pitchFamily="34" charset="0"/>
                <a:cs typeface="Calibri" panose="020F0502020204030204" pitchFamily="34" charset="0"/>
              </a:defRPr>
            </a:lvl1pPr>
          </a:lstStyle>
          <a:p>
            <a:pPr>
              <a:defRPr/>
            </a:pPr>
            <a:endParaRPr lang="en-US" altLang="en-US" dirty="0"/>
          </a:p>
        </p:txBody>
      </p:sp>
      <p:sp>
        <p:nvSpPr>
          <p:cNvPr id="22535"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smtClean="0">
                <a:latin typeface="Calibri" panose="020F0502020204030204" pitchFamily="34" charset="0"/>
                <a:cs typeface="Calibri" panose="020F0502020204030204" pitchFamily="34" charset="0"/>
              </a:defRPr>
            </a:lvl1pPr>
          </a:lstStyle>
          <a:p>
            <a:pPr>
              <a:defRPr/>
            </a:pPr>
            <a:fld id="{E41675DA-CD3F-4FE3-90A6-D859600FDCCD}" type="slidenum">
              <a:rPr lang="en-US" altLang="en-US" smtClean="0"/>
              <a:pPr>
                <a:defRPr/>
              </a:pPr>
              <a:t>‹#›</a:t>
            </a:fld>
            <a:endParaRPr lang="en-US" altLang="en-US" dirty="0"/>
          </a:p>
        </p:txBody>
      </p:sp>
    </p:spTree>
    <p:extLst>
      <p:ext uri="{BB962C8B-B14F-4D97-AF65-F5344CB8AC3E}">
        <p14:creationId xmlns:p14="http://schemas.microsoft.com/office/powerpoint/2010/main" val="2475301782"/>
      </p:ext>
    </p:extLst>
  </p:cSld>
  <p:clrMap bg1="lt1" tx1="dk1" bg2="lt2" tx2="dk2" accent1="accent1" accent2="accent2" accent3="accent3" accent4="accent4" accent5="accent5" accent6="accent6" hlink="hlink" folHlink="folHlink"/>
  <p:hf hdr="0" ftr="0"/>
  <p:notesStyle>
    <a:lvl1pPr marL="171450"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1pPr>
    <a:lvl2pPr marL="349250" indent="-171450" algn="l" rtl="0" eaLnBrk="0" fontAlgn="base" hangingPunct="0">
      <a:spcBef>
        <a:spcPct val="30000"/>
      </a:spcBef>
      <a:spcAft>
        <a:spcPct val="0"/>
      </a:spcAft>
      <a:buFont typeface="Calibri" panose="020F0502020204030204" pitchFamily="34" charset="0"/>
      <a:buChar char="•"/>
      <a:tabLst>
        <a:tab pos="349250" algn="l"/>
      </a:tabLst>
      <a:defRPr sz="1400" b="1" kern="1200">
        <a:solidFill>
          <a:schemeClr val="tx1"/>
        </a:solidFill>
        <a:latin typeface="Calibri" panose="020F0502020204030204" pitchFamily="34" charset="0"/>
        <a:ea typeface="+mn-ea"/>
        <a:cs typeface="Calibri" panose="020F0502020204030204" pitchFamily="34" charset="0"/>
      </a:defRPr>
    </a:lvl2pPr>
    <a:lvl3pPr marL="517525"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3pPr>
    <a:lvl4pPr marL="746125"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4pPr>
    <a:lvl5pPr marL="974725" indent="-171450" algn="l" rtl="0" eaLnBrk="0" fontAlgn="base" hangingPunct="0">
      <a:spcBef>
        <a:spcPct val="30000"/>
      </a:spcBef>
      <a:spcAft>
        <a:spcPct val="0"/>
      </a:spcAft>
      <a:buFont typeface="Calibri" panose="020F0502020204030204" pitchFamily="34" charset="0"/>
      <a:buChar char="•"/>
      <a:defRPr sz="1400" b="1" kern="1200">
        <a:solidFill>
          <a:schemeClr val="tx1"/>
        </a:solidFill>
        <a:latin typeface="Calibri" panose="020F0502020204030204" pitchFamily="34" charset="0"/>
        <a:ea typeface="+mn-ea"/>
        <a:cs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76D4E05C-2D98-4188-9FB0-277C6FFD2ED9}" type="slidenum">
              <a:rPr lang="en-US" altLang="en-US" sz="1300" b="0">
                <a:cs typeface="Calibri" panose="020F0502020204030204" pitchFamily="34" charset="0"/>
              </a:rPr>
              <a:pPr>
                <a:spcBef>
                  <a:spcPct val="0"/>
                </a:spcBef>
                <a:buFontTx/>
                <a:buNone/>
              </a:pPr>
              <a:t>1</a:t>
            </a:fld>
            <a:endParaRPr lang="en-US" altLang="en-US" sz="1300" b="0" dirty="0">
              <a:cs typeface="Calibri" panose="020F0502020204030204"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r>
              <a:rPr lang="en-US" altLang="en-US" dirty="0" smtClean="0"/>
              <a:t>#10 caution applies to first</a:t>
            </a:r>
            <a:r>
              <a:rPr lang="en-US" altLang="en-US" baseline="0" dirty="0" smtClean="0"/>
              <a:t> bullet, not second; moved up</a:t>
            </a:r>
            <a:endParaRPr lang="en-US" altLang="en-US" dirty="0" smtClean="0"/>
          </a:p>
          <a:p>
            <a:pPr marL="0" indent="0" eaLnBrk="1" hangingPunct="1">
              <a:buNone/>
            </a:pPr>
            <a:r>
              <a:rPr lang="en-US" altLang="en-US" dirty="0" smtClean="0"/>
              <a:t>#12 updated screenshot and speaker</a:t>
            </a:r>
            <a:r>
              <a:rPr lang="en-US" altLang="en-US" baseline="0" dirty="0" smtClean="0"/>
              <a:t> notes</a:t>
            </a: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7733132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defTabSz="966612">
              <a:defRPr/>
            </a:pPr>
            <a:r>
              <a:rPr lang="en-US" altLang="en-US" dirty="0" smtClean="0"/>
              <a:t>Full Form 1116 is available in PL 2016; not in PL2015</a:t>
            </a:r>
            <a:r>
              <a:rPr lang="en-US" altLang="en-US" baseline="0" dirty="0" smtClean="0"/>
              <a:t> at this time</a:t>
            </a:r>
            <a:endParaRPr lang="en-US" altLang="en-US" dirty="0" smtClean="0"/>
          </a:p>
          <a:p>
            <a:r>
              <a:rPr lang="en-US" dirty="0" smtClean="0"/>
              <a:t>This and the next slides are based on 2016 Practice Lab</a:t>
            </a:r>
          </a:p>
          <a:p>
            <a:r>
              <a:rPr lang="en-US" dirty="0" smtClean="0"/>
              <a:t>If entering on the related interest or dividend input screens, ensure the total amounts</a:t>
            </a:r>
            <a:r>
              <a:rPr lang="en-US" baseline="0" dirty="0" smtClean="0"/>
              <a:t> are less than the $300/$600 limits for the simplified method</a:t>
            </a:r>
            <a:endParaRPr lang="en-US" dirty="0"/>
          </a:p>
        </p:txBody>
      </p:sp>
      <p:sp>
        <p:nvSpPr>
          <p:cNvPr id="4" name="Slide Number Placeholder 3"/>
          <p:cNvSpPr>
            <a:spLocks noGrp="1"/>
          </p:cNvSpPr>
          <p:nvPr>
            <p:ph type="sldNum" sz="quarter" idx="10"/>
          </p:nvPr>
        </p:nvSpPr>
        <p:spPr/>
        <p:txBody>
          <a:bodyPr/>
          <a:lstStyle/>
          <a:p>
            <a:pPr>
              <a:defRPr/>
            </a:pPr>
            <a:fld id="{E41675DA-CD3F-4FE3-90A6-D859600FDCCD}" type="slidenum">
              <a:rPr lang="en-US" altLang="en-US" smtClean="0"/>
              <a:pPr>
                <a:defRPr/>
              </a:pPr>
              <a:t>10</a:t>
            </a:fld>
            <a:endParaRPr lang="en-US" altLang="en-US" dirty="0"/>
          </a:p>
        </p:txBody>
      </p:sp>
      <p:sp>
        <p:nvSpPr>
          <p:cNvPr id="5" name="Date Placeholder 4"/>
          <p:cNvSpPr>
            <a:spLocks noGrp="1"/>
          </p:cNvSpPr>
          <p:nvPr>
            <p:ph type="dt" idx="11"/>
          </p:nvPr>
        </p:nvSpPr>
        <p:spPr/>
        <p:txBody>
          <a:bodyPr/>
          <a:lstStyle/>
          <a:p>
            <a:pPr>
              <a:defRPr/>
            </a:pPr>
            <a:endParaRPr lang="en-US" altLang="en-US" dirty="0"/>
          </a:p>
        </p:txBody>
      </p:sp>
    </p:spTree>
    <p:extLst>
      <p:ext uri="{BB962C8B-B14F-4D97-AF65-F5344CB8AC3E}">
        <p14:creationId xmlns:p14="http://schemas.microsoft.com/office/powerpoint/2010/main" val="4229577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TaxSlayer has promised to add the full Form 1116 – the effect of that is unknown at this time</a:t>
            </a:r>
          </a:p>
          <a:p>
            <a:r>
              <a:rPr lang="en-US" altLang="en-US" dirty="0" smtClean="0"/>
              <a:t>Also use the 1116 screen if foreign tax is reported on a K-1</a:t>
            </a:r>
          </a:p>
          <a:p>
            <a:pPr marL="0" indent="0">
              <a:buNone/>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59329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TaxSlayer will not allow an entry if the amount exceeds the simplified limitation election on this input screen</a:t>
            </a:r>
          </a:p>
          <a:p>
            <a:r>
              <a:rPr lang="en-US" altLang="en-US" dirty="0" smtClean="0"/>
              <a:t>Caution:</a:t>
            </a:r>
            <a:r>
              <a:rPr lang="en-US" altLang="en-US" baseline="0" dirty="0" smtClean="0"/>
              <a:t> </a:t>
            </a:r>
            <a:r>
              <a:rPr lang="en-US" altLang="en-US" dirty="0" smtClean="0"/>
              <a:t>Entries on interest</a:t>
            </a:r>
            <a:r>
              <a:rPr lang="en-US" altLang="en-US" baseline="0" dirty="0" smtClean="0"/>
              <a:t> or dividend income screens are not limited</a:t>
            </a: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684939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Emphasize</a:t>
            </a:r>
          </a:p>
          <a:p>
            <a:pPr>
              <a:buFont typeface="Arial" panose="020B0604020202020204" pitchFamily="34" charset="0"/>
              <a:buChar char="•"/>
            </a:pPr>
            <a:r>
              <a:rPr lang="en-US" altLang="en-US" dirty="0" smtClean="0"/>
              <a:t>taxpayers with substantial amount of foreign tax credit should be referred to a paid preparer</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231732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Encourage discussion</a:t>
            </a: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CF6F4212-1DF2-42DE-98F5-E778D5FB3649}" type="slidenum">
              <a:rPr lang="en-US" altLang="en-US" sz="1300" b="0">
                <a:cs typeface="Calibri" panose="020F0502020204030204" pitchFamily="34" charset="0"/>
              </a:rPr>
              <a:pPr>
                <a:spcBef>
                  <a:spcPct val="0"/>
                </a:spcBef>
                <a:buFontTx/>
                <a:buNone/>
              </a:pPr>
              <a:t>14</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764943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Encourage discussion</a:t>
            </a: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60E3821C-39EC-42C5-89AF-90AC31CCF585}" type="slidenum">
              <a:rPr lang="en-US" altLang="en-US" sz="1300" b="0">
                <a:cs typeface="Calibri" panose="020F0502020204030204" pitchFamily="34" charset="0"/>
              </a:rPr>
              <a:pPr>
                <a:spcBef>
                  <a:spcPct val="0"/>
                </a:spcBef>
                <a:buFontTx/>
                <a:buNone/>
              </a:pPr>
              <a:t>15</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372277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Emphasize: taxpayers with substantial amount of foreign tax credit should be referred to a paid preparer</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69369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254391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6B985E2A-15D4-4034-ACBB-8CB87DE2B2BA}" type="slidenum">
              <a:rPr lang="en-US" altLang="en-US" sz="1300" b="0">
                <a:cs typeface="Calibri" panose="020F0502020204030204" pitchFamily="34" charset="0"/>
              </a:rPr>
              <a:pPr>
                <a:spcBef>
                  <a:spcPct val="0"/>
                </a:spcBef>
                <a:buFontTx/>
                <a:buNone/>
              </a:pPr>
              <a:t>18</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707158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Passive income for in-scope returns is primarily dividends and interest income</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85372" indent="-302066">
              <a:defRPr>
                <a:solidFill>
                  <a:schemeClr val="tx1"/>
                </a:solidFill>
                <a:latin typeface="Verdana" panose="020B0604030504040204" pitchFamily="34" charset="0"/>
                <a:cs typeface="Arial" panose="020B0604020202020204" pitchFamily="34" charset="0"/>
              </a:defRPr>
            </a:lvl2pPr>
            <a:lvl3pPr marL="1208265" indent="-241653">
              <a:defRPr>
                <a:solidFill>
                  <a:schemeClr val="tx1"/>
                </a:solidFill>
                <a:latin typeface="Verdana" panose="020B0604030504040204" pitchFamily="34" charset="0"/>
                <a:cs typeface="Arial" panose="020B0604020202020204" pitchFamily="34" charset="0"/>
              </a:defRPr>
            </a:lvl3pPr>
            <a:lvl4pPr marL="1691571" indent="-241653">
              <a:defRPr>
                <a:solidFill>
                  <a:schemeClr val="tx1"/>
                </a:solidFill>
                <a:latin typeface="Verdana" panose="020B0604030504040204" pitchFamily="34" charset="0"/>
                <a:cs typeface="Arial" panose="020B0604020202020204" pitchFamily="34" charset="0"/>
              </a:defRPr>
            </a:lvl4pPr>
            <a:lvl5pPr marL="2174878" indent="-241653">
              <a:defRPr>
                <a:solidFill>
                  <a:schemeClr val="tx1"/>
                </a:solidFill>
                <a:latin typeface="Verdana" panose="020B0604030504040204" pitchFamily="34" charset="0"/>
                <a:cs typeface="Arial" panose="020B0604020202020204" pitchFamily="34" charset="0"/>
              </a:defRPr>
            </a:lvl5pPr>
            <a:lvl6pPr marL="2658184"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3141490"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624796"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4108102" indent="-241653"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65E229F7-7749-4E40-9634-BBD8CAA5A6C4}" type="slidenum">
              <a:rPr lang="en-US" altLang="en-US">
                <a:latin typeface="Calibri" panose="020F0502020204030204" pitchFamily="34" charset="0"/>
                <a:cs typeface="Calibri" panose="020F0502020204030204" pitchFamily="34" charset="0"/>
              </a:rPr>
              <a:pPr/>
              <a:t>2</a:t>
            </a:fld>
            <a:endParaRPr lang="en-US" altLang="en-US"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14288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Emphasize</a:t>
            </a:r>
          </a:p>
          <a:p>
            <a:pPr>
              <a:buFontTx/>
              <a:buChar char="•"/>
            </a:pPr>
            <a:r>
              <a:rPr lang="en-US" altLang="en-US" dirty="0" smtClean="0"/>
              <a:t>Only the simplified limitation method for foreign tax credits is in scope, unless certified for International</a:t>
            </a:r>
          </a:p>
          <a:p>
            <a:endParaRPr lang="en-US" alt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CDDC1C72-C79D-44D3-B294-735BBCABA59F}" type="slidenum">
              <a:rPr lang="en-US" altLang="en-US" sz="1300" b="0">
                <a:cs typeface="Calibri" panose="020F0502020204030204" pitchFamily="34" charset="0"/>
              </a:rPr>
              <a:pPr>
                <a:spcBef>
                  <a:spcPct val="0"/>
                </a:spcBef>
                <a:buFontTx/>
                <a:buNone/>
              </a:pPr>
              <a:t>3</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5805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FinCEN 114 replaced the old TD 90-22.1</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1pPr>
            <a:lvl2pPr marL="785372" indent="-302066">
              <a:spcBef>
                <a:spcPct val="30000"/>
              </a:spcBef>
              <a:buFont typeface="Calibri" panose="020F0502020204030204" pitchFamily="34" charset="0"/>
              <a:buChar char="•"/>
              <a:tabLst>
                <a:tab pos="369192" algn="l"/>
              </a:tabLst>
              <a:defRPr sz="1500" b="1">
                <a:solidFill>
                  <a:schemeClr val="tx1"/>
                </a:solidFill>
                <a:latin typeface="Calibri" panose="020F0502020204030204" pitchFamily="34" charset="0"/>
                <a:cs typeface="Arial" panose="020B0604020202020204" pitchFamily="34" charset="0"/>
              </a:defRPr>
            </a:lvl2pPr>
            <a:lvl3pPr marL="1208265"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3pPr>
            <a:lvl4pPr marL="1691571"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4pPr>
            <a:lvl5pPr marL="2174878" indent="-241653">
              <a:spcBef>
                <a:spcPct val="30000"/>
              </a:spcBef>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buFont typeface="Calibri" panose="020F0502020204030204" pitchFamily="34" charset="0"/>
              <a:buChar char="•"/>
              <a:defRPr sz="1500" b="1">
                <a:solidFill>
                  <a:schemeClr val="tx1"/>
                </a:solidFill>
                <a:latin typeface="Calibri" panose="020F0502020204030204" pitchFamily="34" charset="0"/>
                <a:cs typeface="Arial" panose="020B0604020202020204" pitchFamily="34" charset="0"/>
              </a:defRPr>
            </a:lvl9pPr>
          </a:lstStyle>
          <a:p>
            <a:pPr>
              <a:spcBef>
                <a:spcPct val="0"/>
              </a:spcBef>
              <a:buFontTx/>
              <a:buNone/>
            </a:pPr>
            <a:fld id="{A0ECEA1C-1954-4151-A711-EDA6DEC5F8E8}" type="slidenum">
              <a:rPr lang="en-US" altLang="en-US" sz="1300" b="0">
                <a:cs typeface="Calibri" panose="020F0502020204030204" pitchFamily="34" charset="0"/>
              </a:rPr>
              <a:pPr>
                <a:spcBef>
                  <a:spcPct val="0"/>
                </a:spcBef>
                <a:buFontTx/>
                <a:buNone/>
              </a:pPr>
              <a:t>4</a:t>
            </a:fld>
            <a:endParaRPr lang="en-US" altLang="en-US" sz="1300" b="0" dirty="0">
              <a:cs typeface="Calibri" panose="020F0502020204030204" pitchFamily="34" charset="0"/>
            </a:endParaRP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0909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93526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dirty="0" smtClean="0"/>
              <a:t>Advise</a:t>
            </a:r>
          </a:p>
          <a:p>
            <a:pPr>
              <a:buFont typeface="Arial" panose="020B0604020202020204" pitchFamily="34" charset="0"/>
              <a:buChar char="•"/>
            </a:pPr>
            <a:r>
              <a:rPr lang="en-US" altLang="en-US" dirty="0" smtClean="0"/>
              <a:t>If not comfortable preparing return with K-1s</a:t>
            </a:r>
          </a:p>
          <a:p>
            <a:pPr marL="664546" lvl="1">
              <a:buFont typeface="Arial" panose="020B0604020202020204" pitchFamily="34" charset="0"/>
              <a:buChar char="•"/>
            </a:pPr>
            <a:r>
              <a:rPr lang="en-US" altLang="en-US" dirty="0" smtClean="0"/>
              <a:t>Refer taxpayer to more experienced Counselor</a:t>
            </a:r>
          </a:p>
          <a:p>
            <a:pPr marL="664546" lvl="1">
              <a:buFont typeface="Arial" panose="020B0604020202020204" pitchFamily="34" charset="0"/>
              <a:buChar char="•"/>
            </a:pPr>
            <a:r>
              <a:rPr lang="en-US" altLang="en-US" dirty="0" smtClean="0"/>
              <a:t>Request guidance from LC or QR</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205985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595972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Emphasize</a:t>
            </a:r>
          </a:p>
          <a:p>
            <a:pPr>
              <a:buFontTx/>
              <a:buChar char="•"/>
            </a:pPr>
            <a:r>
              <a:rPr lang="en-US" altLang="en-US" dirty="0" smtClean="0"/>
              <a:t>Only the simplified limitation method for foreign tax credits is in scope, unless certified for International</a:t>
            </a:r>
          </a:p>
          <a:p>
            <a:pPr>
              <a:buFontTx/>
              <a:buChar char="•"/>
            </a:pPr>
            <a:endParaRPr lang="en-US" altLang="en-US"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90593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Emphasize</a:t>
            </a:r>
          </a:p>
          <a:p>
            <a:pPr>
              <a:buFontTx/>
              <a:buChar char="•"/>
            </a:pPr>
            <a:r>
              <a:rPr lang="en-US" altLang="en-US" dirty="0" smtClean="0"/>
              <a:t>Recall that FTC in NONrefundable</a:t>
            </a:r>
          </a:p>
          <a:p>
            <a:pPr>
              <a:buFontTx/>
              <a:buChar char="•"/>
            </a:pPr>
            <a:r>
              <a:rPr lang="en-US" altLang="en-US" dirty="0" smtClean="0"/>
              <a:t>If Taxpayer would be well served to preserve the carryback/over of unused credits, refer to paid preparer</a:t>
            </a:r>
          </a:p>
          <a:p>
            <a:pPr>
              <a:buFontTx/>
              <a:buChar char="•"/>
            </a:pPr>
            <a:endParaRPr lang="en-US" altLang="en-US" dirty="0" smtClean="0"/>
          </a:p>
          <a:p>
            <a:pPr>
              <a:buFontTx/>
              <a:buChar char="•"/>
            </a:pPr>
            <a:r>
              <a:rPr lang="en-US" altLang="en-US" dirty="0" smtClean="0"/>
              <a:t>If the regular foreign tax credit method is used (full Form 1116) and not all the credit is used, the unused credits can be carried back one year and forward ten years</a:t>
            </a:r>
          </a:p>
          <a:p>
            <a:pPr>
              <a:buFontTx/>
              <a:buChar char="•"/>
            </a:pPr>
            <a:r>
              <a:rPr lang="en-US" altLang="en-US" dirty="0" smtClean="0"/>
              <a:t>For someone with lots of foreign tax credits, it would be worthwhile for them to use a paid preparer</a:t>
            </a:r>
          </a:p>
          <a:p>
            <a:pPr>
              <a:buFontTx/>
              <a:buChar char="•"/>
            </a:pPr>
            <a:r>
              <a:rPr lang="en-US" altLang="en-US" dirty="0" smtClean="0"/>
              <a:t>That is not our usual taxpayer</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4105780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45690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NTTC Training – TY 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E0CB56AE-A79B-4D49-BA6A-A697D4935C23}"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2002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smtClean="0"/>
              <a:t>NTTC Training – TY 2016</a:t>
            </a:r>
            <a:endParaRPr lang="en-US" dirty="0"/>
          </a:p>
        </p:txBody>
      </p:sp>
      <p:sp>
        <p:nvSpPr>
          <p:cNvPr id="12" name="Slide Number Placeholder 11"/>
          <p:cNvSpPr>
            <a:spLocks noGrp="1"/>
          </p:cNvSpPr>
          <p:nvPr>
            <p:ph type="sldNum" sz="quarter" idx="11"/>
          </p:nvPr>
        </p:nvSpPr>
        <p:spPr/>
        <p:txBody>
          <a:bodyPr/>
          <a:lstStyle/>
          <a:p>
            <a:pPr>
              <a:defRPr/>
            </a:pPr>
            <a:fld id="{7639A8C4-050A-4606-8B96-0444EB0421AA}" type="slidenum">
              <a:rPr lang="en-US" altLang="en-US" smtClean="0"/>
              <a:pPr>
                <a:defRPr/>
              </a:pPr>
              <a:t>‹#›</a:t>
            </a:fld>
            <a:endParaRPr lang="en-US" altLang="en-US" dirty="0"/>
          </a:p>
        </p:txBody>
      </p:sp>
    </p:spTree>
    <p:extLst>
      <p:ext uri="{BB962C8B-B14F-4D97-AF65-F5344CB8AC3E}">
        <p14:creationId xmlns:p14="http://schemas.microsoft.com/office/powerpoint/2010/main" val="294296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dirty="0" smtClean="0"/>
              <a:t>NTTC Training – TY 2016</a:t>
            </a:r>
            <a:endParaRPr lang="en-US" dirty="0"/>
          </a:p>
        </p:txBody>
      </p:sp>
      <p:sp>
        <p:nvSpPr>
          <p:cNvPr id="11" name="Slide Number Placeholder 10"/>
          <p:cNvSpPr>
            <a:spLocks noGrp="1"/>
          </p:cNvSpPr>
          <p:nvPr>
            <p:ph type="sldNum" sz="quarter" idx="11"/>
          </p:nvPr>
        </p:nvSpPr>
        <p:spPr/>
        <p:txBody>
          <a:bodyPr/>
          <a:lstStyle/>
          <a:p>
            <a:pPr>
              <a:defRPr/>
            </a:pPr>
            <a:fld id="{30B3D16A-AAE4-4CC1-B9F1-7D7D4077A940}" type="slidenum">
              <a:rPr lang="en-US" altLang="en-US" smtClean="0"/>
              <a:pPr>
                <a:defRPr/>
              </a:pPr>
              <a:t>‹#›</a:t>
            </a:fld>
            <a:endParaRPr lang="en-US" altLang="en-US" dirty="0"/>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70693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 2016</a:t>
            </a:r>
            <a:endParaRPr lang="en-US" dirty="0"/>
          </a:p>
        </p:txBody>
      </p:sp>
      <p:sp>
        <p:nvSpPr>
          <p:cNvPr id="10" name="Slide Number Placeholder 9"/>
          <p:cNvSpPr>
            <a:spLocks noGrp="1"/>
          </p:cNvSpPr>
          <p:nvPr>
            <p:ph type="sldNum" sz="quarter" idx="11"/>
          </p:nvPr>
        </p:nvSpPr>
        <p:spPr/>
        <p:txBody>
          <a:bodyPr/>
          <a:lstStyle/>
          <a:p>
            <a:pPr>
              <a:defRPr/>
            </a:pPr>
            <a:fld id="{E7F3F594-1FCF-441C-BF4C-A35F55E4D2A3}" type="slidenum">
              <a:rPr lang="en-US" altLang="en-US" smtClean="0"/>
              <a:pPr>
                <a:defRPr/>
              </a:pPr>
              <a:t>‹#›</a:t>
            </a:fld>
            <a:endParaRPr lang="en-US" altLang="en-US" dirty="0"/>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dirty="0" smtClean="0"/>
              <a:t>Click icon to add picture</a:t>
            </a:r>
            <a:endParaRPr lang="en-US" dirty="0"/>
          </a:p>
        </p:txBody>
      </p:sp>
    </p:spTree>
    <p:extLst>
      <p:ext uri="{BB962C8B-B14F-4D97-AF65-F5344CB8AC3E}">
        <p14:creationId xmlns:p14="http://schemas.microsoft.com/office/powerpoint/2010/main" val="13244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 2016</a:t>
            </a:r>
            <a:endParaRPr lang="en-US" dirty="0"/>
          </a:p>
        </p:txBody>
      </p:sp>
      <p:sp>
        <p:nvSpPr>
          <p:cNvPr id="10" name="Slide Number Placeholder 9"/>
          <p:cNvSpPr>
            <a:spLocks noGrp="1"/>
          </p:cNvSpPr>
          <p:nvPr>
            <p:ph type="sldNum" sz="quarter" idx="11"/>
          </p:nvPr>
        </p:nvSpPr>
        <p:spPr/>
        <p:txBody>
          <a:bodyPr/>
          <a:lstStyle/>
          <a:p>
            <a:pPr>
              <a:defRPr/>
            </a:pPr>
            <a:fld id="{E7F3F594-1FCF-441C-BF4C-A35F55E4D2A3}" type="slidenum">
              <a:rPr lang="en-US" altLang="en-US" smtClean="0"/>
              <a:pPr>
                <a:defRPr/>
              </a:pPr>
              <a:t>‹#›</a:t>
            </a:fld>
            <a:endParaRPr lang="en-US" altLang="en-US" dirty="0"/>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dirty="0"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145736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dirty="0" smtClean="0"/>
              <a:t>NTTC Training – TY 2016</a:t>
            </a:r>
            <a:endParaRPr lang="en-US" dirty="0"/>
          </a:p>
        </p:txBody>
      </p:sp>
      <p:sp>
        <p:nvSpPr>
          <p:cNvPr id="4" name="Slide Number Placeholder 3"/>
          <p:cNvSpPr>
            <a:spLocks noGrp="1"/>
          </p:cNvSpPr>
          <p:nvPr>
            <p:ph type="sldNum" sz="quarter" idx="11"/>
          </p:nvPr>
        </p:nvSpPr>
        <p:spPr/>
        <p:txBody>
          <a:bodyPr/>
          <a:lstStyle/>
          <a:p>
            <a:pPr>
              <a:defRPr/>
            </a:pPr>
            <a:fld id="{B87A0F4F-BB59-406E-9FDB-69B9A7C14E3F}" type="slidenum">
              <a:rPr lang="en-US" altLang="en-US" smtClean="0"/>
              <a:pPr>
                <a:defRPr/>
              </a:pPr>
              <a:t>‹#›</a:t>
            </a:fld>
            <a:endParaRPr lang="en-US" altLang="en-US" dirty="0"/>
          </a:p>
        </p:txBody>
      </p:sp>
    </p:spTree>
    <p:extLst>
      <p:ext uri="{BB962C8B-B14F-4D97-AF65-F5344CB8AC3E}">
        <p14:creationId xmlns:p14="http://schemas.microsoft.com/office/powerpoint/2010/main" val="264247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dirty="0" smtClean="0"/>
              <a:t>NTTC Training – TY 2016</a:t>
            </a:r>
            <a:endParaRPr lang="en-US" dirty="0"/>
          </a:p>
        </p:txBody>
      </p:sp>
      <p:sp>
        <p:nvSpPr>
          <p:cNvPr id="6" name="Slide Number Placeholder 5"/>
          <p:cNvSpPr>
            <a:spLocks noGrp="1"/>
          </p:cNvSpPr>
          <p:nvPr>
            <p:ph type="sldNum" sz="quarter" idx="11"/>
          </p:nvPr>
        </p:nvSpPr>
        <p:spPr/>
        <p:txBody>
          <a:bodyPr/>
          <a:lstStyle/>
          <a:p>
            <a:pPr>
              <a:defRPr/>
            </a:pPr>
            <a:fld id="{607B9259-1F90-43C1-8E61-BC3685F2583D}" type="slidenum">
              <a:rPr lang="en-US" altLang="en-US" smtClean="0"/>
              <a:pPr>
                <a:defRPr/>
              </a:pPr>
              <a:t>‹#›</a:t>
            </a:fld>
            <a:endParaRPr lang="en-US" altLang="en-US" dirty="0"/>
          </a:p>
        </p:txBody>
      </p:sp>
    </p:spTree>
    <p:extLst>
      <p:ext uri="{BB962C8B-B14F-4D97-AF65-F5344CB8AC3E}">
        <p14:creationId xmlns:p14="http://schemas.microsoft.com/office/powerpoint/2010/main" val="349224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2133600"/>
            <a:ext cx="7869654" cy="3886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 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cs typeface="Calibri" panose="020F0502020204030204" pitchFamily="34" charset="0"/>
              </a:defRPr>
            </a:lvl1pPr>
          </a:lstStyle>
          <a:p>
            <a:pPr>
              <a:defRPr/>
            </a:pPr>
            <a:fld id="{E7F3F594-1FCF-441C-BF4C-A35F55E4D2A3}" type="slidenum">
              <a:rPr lang="en-US" altLang="en-US" smtClean="0"/>
              <a:pPr>
                <a:defRPr/>
              </a:pPr>
              <a:t>‹#›</a:t>
            </a:fld>
            <a:endParaRPr lang="en-US" altLang="en-US" dirty="0"/>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4245808661"/>
      </p:ext>
    </p:extLst>
  </p:cSld>
  <p:clrMap bg1="lt1" tx1="dk1" bg2="lt2" tx2="dk2" accent1="accent1" accent2="accent2" accent3="accent3" accent4="accent4" accent5="accent5" accent6="accent6" hlink="hlink" folHlink="folHlink"/>
  <p:sldLayoutIdLst>
    <p:sldLayoutId id="2147484563" r:id="rId1"/>
    <p:sldLayoutId id="2147484564" r:id="rId2"/>
    <p:sldLayoutId id="2147484565" r:id="rId3"/>
    <p:sldLayoutId id="2147484566" r:id="rId4"/>
    <p:sldLayoutId id="2147484567" r:id="rId5"/>
    <p:sldLayoutId id="2147484568" r:id="rId6"/>
    <p:sldLayoutId id="2147484569" r:id="rId7"/>
    <p:sldLayoutId id="2147484570" r:id="rId8"/>
  </p:sldLayoutIdLst>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Calibri" panose="020F0502020204030204" pitchFamily="34" charset="0"/>
        </a:defRPr>
      </a:lvl1pPr>
    </p:titleStyle>
    <p:bodyStyle>
      <a:lvl1pPr marL="344488" indent="-344488" algn="l" defTabSz="914400" rtl="0" eaLnBrk="1" latinLnBrk="0" hangingPunct="1">
        <a:lnSpc>
          <a:spcPct val="100000"/>
        </a:lnSpc>
        <a:spcBef>
          <a:spcPts val="1000"/>
        </a:spcBef>
        <a:buClr>
          <a:schemeClr val="accent2">
            <a:lumMod val="50000"/>
          </a:schemeClr>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2">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2">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Clr>
          <a:schemeClr val="accent2">
            <a:lumMod val="50000"/>
          </a:schemeClr>
        </a:buClr>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Clr>
          <a:schemeClr val="accent2">
            <a:lumMod val="50000"/>
          </a:schemeClr>
        </a:buClr>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p15:clr>
            <a:srgbClr val="F26B43"/>
          </p15:clr>
        </p15:guide>
        <p15:guide id="2" pos="384">
          <p15:clr>
            <a:srgbClr val="F26B43"/>
          </p15:clr>
        </p15:guide>
        <p15:guide id="3"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1066800" y="1066800"/>
            <a:ext cx="7162800" cy="2387600"/>
          </a:xfrm>
        </p:spPr>
        <p:txBody>
          <a:bodyPr/>
          <a:lstStyle/>
          <a:p>
            <a:r>
              <a:rPr lang="en-US" altLang="en-US" dirty="0" smtClean="0"/>
              <a:t>Foreign Tax Credit </a:t>
            </a:r>
            <a:br>
              <a:rPr lang="en-US" altLang="en-US" dirty="0" smtClean="0"/>
            </a:br>
            <a:r>
              <a:rPr lang="en-US" altLang="en-US" dirty="0" smtClean="0"/>
              <a:t>(or deduction)</a:t>
            </a:r>
          </a:p>
        </p:txBody>
      </p:sp>
      <p:sp>
        <p:nvSpPr>
          <p:cNvPr id="12291" name="Subtitle 1"/>
          <p:cNvSpPr>
            <a:spLocks noGrp="1"/>
          </p:cNvSpPr>
          <p:nvPr>
            <p:ph type="subTitle" idx="1"/>
          </p:nvPr>
        </p:nvSpPr>
        <p:spPr/>
        <p:txBody>
          <a:bodyPr>
            <a:normAutofit/>
          </a:bodyPr>
          <a:lstStyle/>
          <a:p>
            <a:r>
              <a:rPr lang="en-US" altLang="en-US" dirty="0" smtClean="0"/>
              <a:t>Pub 4012 Tabs F and G</a:t>
            </a:r>
          </a:p>
          <a:p>
            <a:r>
              <a:rPr lang="en-US" altLang="en-US" dirty="0" smtClean="0"/>
              <a:t>Pub 4491 – Lesson 25</a:t>
            </a:r>
          </a:p>
          <a:p>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Entering Foreign Tax </a:t>
            </a:r>
            <a:br>
              <a:rPr lang="en-US" dirty="0" smtClean="0"/>
            </a:br>
            <a:r>
              <a:rPr lang="en-US" dirty="0" smtClean="0"/>
              <a:t>Credit – Small Amounts</a:t>
            </a:r>
            <a:endParaRPr lang="en-US" dirty="0"/>
          </a:p>
        </p:txBody>
      </p:sp>
      <p:sp>
        <p:nvSpPr>
          <p:cNvPr id="3" name="Footer Placeholder 2"/>
          <p:cNvSpPr>
            <a:spLocks noGrp="1"/>
          </p:cNvSpPr>
          <p:nvPr>
            <p:ph type="ftr" sz="quarter" idx="10"/>
          </p:nvPr>
        </p:nvSpPr>
        <p:spPr/>
        <p:txBody>
          <a:bodyPr/>
          <a:lstStyle/>
          <a:p>
            <a:r>
              <a:rPr lang="en-US" dirty="0" smtClean="0"/>
              <a:t>NTTC Training – TY 2016</a:t>
            </a:r>
            <a:endParaRPr lang="en-US" dirty="0"/>
          </a:p>
        </p:txBody>
      </p:sp>
      <p:sp>
        <p:nvSpPr>
          <p:cNvPr id="4" name="Slide Number Placeholder 3"/>
          <p:cNvSpPr>
            <a:spLocks noGrp="1"/>
          </p:cNvSpPr>
          <p:nvPr>
            <p:ph type="sldNum" sz="quarter" idx="11"/>
          </p:nvPr>
        </p:nvSpPr>
        <p:spPr/>
        <p:txBody>
          <a:bodyPr/>
          <a:lstStyle/>
          <a:p>
            <a:fld id="{E0CB56AE-A79B-4D49-BA6A-A697D4935C23}" type="slidenum">
              <a:rPr lang="en-US" altLang="en-US" smtClean="0"/>
              <a:pPr/>
              <a:t>10</a:t>
            </a:fld>
            <a:endParaRPr lang="en-US" altLang="en-US" dirty="0"/>
          </a:p>
        </p:txBody>
      </p:sp>
      <p:sp>
        <p:nvSpPr>
          <p:cNvPr id="5" name="Content Placeholder 4"/>
          <p:cNvSpPr>
            <a:spLocks noGrp="1"/>
          </p:cNvSpPr>
          <p:nvPr>
            <p:ph sz="quarter" idx="12"/>
          </p:nvPr>
        </p:nvSpPr>
        <p:spPr/>
        <p:txBody>
          <a:bodyPr>
            <a:normAutofit fontScale="85000" lnSpcReduction="10000"/>
          </a:bodyPr>
          <a:lstStyle/>
          <a:p>
            <a:r>
              <a:rPr lang="en-US" dirty="0" smtClean="0"/>
              <a:t>Usually, can enter with related interest or dividend income</a:t>
            </a:r>
          </a:p>
          <a:p>
            <a:endParaRPr lang="en-US" dirty="0" smtClean="0"/>
          </a:p>
          <a:p>
            <a:pPr>
              <a:buFont typeface="Wingdings" panose="05000000000000000000" pitchFamily="2" charset="2"/>
              <a:buChar char="Ø"/>
            </a:pPr>
            <a:r>
              <a:rPr lang="en-US" dirty="0" smtClean="0"/>
              <a:t>Caution: TaxSlayer accepts all amounts – even if over the simplified limitation limit</a:t>
            </a:r>
          </a:p>
          <a:p>
            <a:r>
              <a:rPr lang="en-US" dirty="0" smtClean="0"/>
              <a:t>Foreign tax on K-1 use 1116 input screen (next slide)</a:t>
            </a:r>
          </a:p>
          <a:p>
            <a:endParaRPr lang="en-US" dirty="0"/>
          </a:p>
        </p:txBody>
      </p:sp>
      <p:pic>
        <p:nvPicPr>
          <p:cNvPr id="6"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1166" y="364854"/>
            <a:ext cx="1054184" cy="1006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Effect>
                      <a14:saturation sat="400000"/>
                    </a14:imgEffect>
                  </a14:imgLayer>
                </a14:imgProps>
              </a:ext>
            </a:extLst>
          </a:blip>
          <a:stretch>
            <a:fillRect/>
          </a:stretch>
        </p:blipFill>
        <p:spPr>
          <a:xfrm>
            <a:off x="1009153" y="3057452"/>
            <a:ext cx="7125694" cy="523948"/>
          </a:xfrm>
          <a:prstGeom prst="rect">
            <a:avLst/>
          </a:prstGeom>
          <a:ln>
            <a:solidFill>
              <a:schemeClr val="tx1"/>
            </a:solidFill>
          </a:ln>
        </p:spPr>
      </p:pic>
    </p:spTree>
    <p:extLst>
      <p:ext uri="{BB962C8B-B14F-4D97-AF65-F5344CB8AC3E}">
        <p14:creationId xmlns:p14="http://schemas.microsoft.com/office/powerpoint/2010/main" val="1591549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ltLang="en-US" dirty="0" smtClean="0"/>
              <a:t>Entering Foreign Tax Credit</a:t>
            </a:r>
            <a:br>
              <a:rPr lang="en-US" altLang="en-US" dirty="0" smtClean="0"/>
            </a:br>
            <a:r>
              <a:rPr lang="en-US" altLang="en-US" dirty="0" smtClean="0"/>
              <a:t>When Amounts are Bigger</a:t>
            </a:r>
          </a:p>
        </p:txBody>
      </p:sp>
      <p:sp>
        <p:nvSpPr>
          <p:cNvPr id="7" name="Footer Placeholder 6"/>
          <p:cNvSpPr>
            <a:spLocks noGrp="1"/>
          </p:cNvSpPr>
          <p:nvPr>
            <p:ph type="ftr" sz="quarter" idx="10"/>
          </p:nvPr>
        </p:nvSpPr>
        <p:spPr/>
        <p:txBody>
          <a:bodyPr/>
          <a:lstStyle/>
          <a:p>
            <a:pPr>
              <a:defRPr/>
            </a:pPr>
            <a:r>
              <a:rPr lang="en-US" dirty="0" smtClean="0"/>
              <a:t>NTTC Training – TY 2016</a:t>
            </a:r>
            <a:endParaRPr lang="en-US" dirty="0"/>
          </a:p>
        </p:txBody>
      </p:sp>
      <p:sp>
        <p:nvSpPr>
          <p:cNvPr id="8" name="Slide Number Placeholder 7"/>
          <p:cNvSpPr>
            <a:spLocks noGrp="1"/>
          </p:cNvSpPr>
          <p:nvPr>
            <p:ph type="sldNum" sz="quarter" idx="11"/>
          </p:nvPr>
        </p:nvSpPr>
        <p:spPr/>
        <p:txBody>
          <a:bodyPr/>
          <a:lstStyle/>
          <a:p>
            <a:pPr>
              <a:defRPr/>
            </a:pPr>
            <a:fld id="{E0CB56AE-A79B-4D49-BA6A-A697D4935C23}" type="slidenum">
              <a:rPr lang="en-US" altLang="en-US" smtClean="0"/>
              <a:pPr>
                <a:defRPr/>
              </a:pPr>
              <a:t>11</a:t>
            </a:fld>
            <a:endParaRPr lang="en-US" altLang="en-US" dirty="0"/>
          </a:p>
        </p:txBody>
      </p:sp>
      <p:sp>
        <p:nvSpPr>
          <p:cNvPr id="77827" name="Rectangle 3"/>
          <p:cNvSpPr>
            <a:spLocks noGrp="1" noChangeArrowheads="1"/>
          </p:cNvSpPr>
          <p:nvPr>
            <p:ph sz="quarter" idx="12"/>
          </p:nvPr>
        </p:nvSpPr>
        <p:spPr/>
        <p:txBody>
          <a:bodyPr>
            <a:normAutofit/>
          </a:bodyPr>
          <a:lstStyle/>
          <a:p>
            <a:r>
              <a:rPr lang="en-US" altLang="en-US" dirty="0" smtClean="0"/>
              <a:t>TaxSlayer 1116 input screen</a:t>
            </a:r>
          </a:p>
          <a:p>
            <a:pPr lvl="1"/>
            <a:r>
              <a:rPr lang="en-US" altLang="en-US" dirty="0" smtClean="0"/>
              <a:t>Does not allow an entry over the simplified limitation amount</a:t>
            </a:r>
          </a:p>
          <a:p>
            <a:pPr lvl="1"/>
            <a:r>
              <a:rPr lang="en-US" altLang="en-US" dirty="0" smtClean="0"/>
              <a:t>Search 1116 or click line 48 in Summary/ Print</a:t>
            </a:r>
          </a:p>
        </p:txBody>
      </p:sp>
      <p:sp>
        <p:nvSpPr>
          <p:cNvPr id="30726"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5562600" y="4876800"/>
            <a:ext cx="2381582" cy="1028844"/>
          </a:xfrm>
          <a:prstGeom prst="rect">
            <a:avLst/>
          </a:prstGeom>
          <a:ln>
            <a:solidFill>
              <a:schemeClr val="accent1">
                <a:shade val="50000"/>
              </a:schemeClr>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38200" y="2438400"/>
            <a:ext cx="7335274" cy="3810532"/>
          </a:xfrm>
          <a:prstGeom prst="rect">
            <a:avLst/>
          </a:prstGeom>
          <a:ln>
            <a:solidFill>
              <a:schemeClr val="tx1"/>
            </a:solidFill>
          </a:ln>
        </p:spPr>
      </p:pic>
      <p:sp>
        <p:nvSpPr>
          <p:cNvPr id="21506" name="Rectangle 2"/>
          <p:cNvSpPr>
            <a:spLocks noGrp="1" noChangeArrowheads="1"/>
          </p:cNvSpPr>
          <p:nvPr>
            <p:ph type="title"/>
          </p:nvPr>
        </p:nvSpPr>
        <p:spPr/>
        <p:txBody>
          <a:bodyPr>
            <a:normAutofit fontScale="90000"/>
          </a:bodyPr>
          <a:lstStyle/>
          <a:p>
            <a:r>
              <a:rPr lang="en-US" altLang="en-US" dirty="0" smtClean="0"/>
              <a:t>Foreign Tax Credit </a:t>
            </a:r>
            <a:br>
              <a:rPr lang="en-US" altLang="en-US" dirty="0" smtClean="0"/>
            </a:br>
            <a:r>
              <a:rPr lang="en-US" altLang="en-US" dirty="0" smtClean="0"/>
              <a:t>1116 Input Screen</a:t>
            </a:r>
          </a:p>
        </p:txBody>
      </p:sp>
      <p:sp>
        <p:nvSpPr>
          <p:cNvPr id="9" name="Footer Placeholder 8"/>
          <p:cNvSpPr>
            <a:spLocks noGrp="1"/>
          </p:cNvSpPr>
          <p:nvPr>
            <p:ph type="ftr" sz="quarter" idx="10"/>
          </p:nvPr>
        </p:nvSpPr>
        <p:spPr/>
        <p:txBody>
          <a:bodyPr/>
          <a:lstStyle/>
          <a:p>
            <a:pPr>
              <a:defRPr/>
            </a:pPr>
            <a:r>
              <a:rPr lang="en-US" dirty="0" smtClean="0"/>
              <a:t>NTTC Training – TY 2016</a:t>
            </a:r>
            <a:endParaRPr lang="en-US" dirty="0"/>
          </a:p>
        </p:txBody>
      </p:sp>
      <p:sp>
        <p:nvSpPr>
          <p:cNvPr id="10" name="Slide Number Placeholder 9"/>
          <p:cNvSpPr>
            <a:spLocks noGrp="1"/>
          </p:cNvSpPr>
          <p:nvPr>
            <p:ph type="sldNum" sz="quarter" idx="11"/>
          </p:nvPr>
        </p:nvSpPr>
        <p:spPr/>
        <p:txBody>
          <a:bodyPr/>
          <a:lstStyle/>
          <a:p>
            <a:pPr>
              <a:defRPr/>
            </a:pPr>
            <a:fld id="{E0CB56AE-A79B-4D49-BA6A-A697D4935C23}" type="slidenum">
              <a:rPr lang="en-US" altLang="en-US" smtClean="0"/>
              <a:pPr>
                <a:defRPr/>
              </a:pPr>
              <a:t>12</a:t>
            </a:fld>
            <a:endParaRPr lang="en-US" altLang="en-US" dirty="0"/>
          </a:p>
        </p:txBody>
      </p:sp>
      <p:sp>
        <p:nvSpPr>
          <p:cNvPr id="16387" name="Rectangle 3"/>
          <p:cNvSpPr>
            <a:spLocks noGrp="1" noChangeArrowheads="1"/>
          </p:cNvSpPr>
          <p:nvPr>
            <p:ph sz="quarter" idx="12"/>
          </p:nvPr>
        </p:nvSpPr>
        <p:spPr>
          <a:xfrm>
            <a:off x="628650" y="1828800"/>
            <a:ext cx="7869654" cy="4191000"/>
          </a:xfrm>
        </p:spPr>
        <p:txBody>
          <a:bodyPr/>
          <a:lstStyle/>
          <a:p>
            <a:r>
              <a:rPr lang="en-US" altLang="en-US" dirty="0" smtClean="0"/>
              <a:t>Input amount (this screen for MFJ)</a:t>
            </a:r>
          </a:p>
        </p:txBody>
      </p:sp>
      <p:sp>
        <p:nvSpPr>
          <p:cNvPr id="32775"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grpSp>
        <p:nvGrpSpPr>
          <p:cNvPr id="12" name="Group 11"/>
          <p:cNvGrpSpPr/>
          <p:nvPr/>
        </p:nvGrpSpPr>
        <p:grpSpPr>
          <a:xfrm>
            <a:off x="2971800" y="3886200"/>
            <a:ext cx="5828306" cy="1066800"/>
            <a:chOff x="2971800" y="3886200"/>
            <a:chExt cx="5828306" cy="1066800"/>
          </a:xfrm>
        </p:grpSpPr>
        <p:sp>
          <p:nvSpPr>
            <p:cNvPr id="4" name="Rounded Rectangle 3"/>
            <p:cNvSpPr/>
            <p:nvPr/>
          </p:nvSpPr>
          <p:spPr>
            <a:xfrm>
              <a:off x="5943600" y="4114800"/>
              <a:ext cx="2856506" cy="6096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Will show $300 for single, HoH, MFS or QW</a:t>
              </a:r>
              <a:endParaRPr lang="en-US" dirty="0">
                <a:solidFill>
                  <a:schemeClr val="tx1"/>
                </a:solidFill>
              </a:endParaRPr>
            </a:p>
          </p:txBody>
        </p:sp>
        <p:cxnSp>
          <p:nvCxnSpPr>
            <p:cNvPr id="7" name="Straight Arrow Connector 6"/>
            <p:cNvCxnSpPr>
              <a:stCxn id="4" idx="1"/>
            </p:cNvCxnSpPr>
            <p:nvPr/>
          </p:nvCxnSpPr>
          <p:spPr>
            <a:xfrm flipH="1" flipV="1">
              <a:off x="4800600" y="3886200"/>
              <a:ext cx="1143000" cy="5334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971800" y="4419600"/>
              <a:ext cx="2971800" cy="5334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Foreign Tax Deduction</a:t>
            </a:r>
          </a:p>
        </p:txBody>
      </p:sp>
      <p:sp>
        <p:nvSpPr>
          <p:cNvPr id="8" name="Footer Placeholder 7"/>
          <p:cNvSpPr>
            <a:spLocks noGrp="1"/>
          </p:cNvSpPr>
          <p:nvPr>
            <p:ph type="ftr" sz="quarter" idx="10"/>
          </p:nvPr>
        </p:nvSpPr>
        <p:spPr/>
        <p:txBody>
          <a:bodyPr/>
          <a:lstStyle/>
          <a:p>
            <a:pPr>
              <a:defRPr/>
            </a:pPr>
            <a:r>
              <a:rPr lang="en-US" dirty="0" smtClean="0"/>
              <a:t>NTTC Training – TY 2016</a:t>
            </a:r>
            <a:endParaRPr lang="en-US" dirty="0"/>
          </a:p>
        </p:txBody>
      </p:sp>
      <p:sp>
        <p:nvSpPr>
          <p:cNvPr id="9" name="Slide Number Placeholder 8"/>
          <p:cNvSpPr>
            <a:spLocks noGrp="1"/>
          </p:cNvSpPr>
          <p:nvPr>
            <p:ph type="sldNum" sz="quarter" idx="11"/>
          </p:nvPr>
        </p:nvSpPr>
        <p:spPr/>
        <p:txBody>
          <a:bodyPr/>
          <a:lstStyle/>
          <a:p>
            <a:pPr>
              <a:defRPr/>
            </a:pPr>
            <a:fld id="{E0CB56AE-A79B-4D49-BA6A-A697D4935C23}" type="slidenum">
              <a:rPr lang="en-US" altLang="en-US" smtClean="0"/>
              <a:pPr>
                <a:defRPr/>
              </a:pPr>
              <a:t>13</a:t>
            </a:fld>
            <a:endParaRPr lang="en-US" altLang="en-US" dirty="0"/>
          </a:p>
        </p:txBody>
      </p:sp>
      <p:sp>
        <p:nvSpPr>
          <p:cNvPr id="61443" name="Rectangle 3"/>
          <p:cNvSpPr>
            <a:spLocks noGrp="1" noChangeArrowheads="1"/>
          </p:cNvSpPr>
          <p:nvPr>
            <p:ph sz="quarter" idx="12"/>
          </p:nvPr>
        </p:nvSpPr>
        <p:spPr>
          <a:xfrm>
            <a:off x="628650" y="2094293"/>
            <a:ext cx="7869654" cy="4154107"/>
          </a:xfrm>
        </p:spPr>
        <p:txBody>
          <a:bodyPr>
            <a:normAutofit fontScale="77500" lnSpcReduction="20000"/>
          </a:bodyPr>
          <a:lstStyle/>
          <a:p>
            <a:r>
              <a:rPr lang="en-US" altLang="en-US" dirty="0" smtClean="0"/>
              <a:t>Too much foreign tax to use simplified method?</a:t>
            </a:r>
          </a:p>
          <a:p>
            <a:r>
              <a:rPr lang="en-US" altLang="en-US" dirty="0" smtClean="0"/>
              <a:t>May claim an itemized deduction for all the foreign income taxes (cannot split)</a:t>
            </a:r>
          </a:p>
          <a:p>
            <a:pPr lvl="1"/>
            <a:r>
              <a:rPr lang="en-US" altLang="en-US" dirty="0" smtClean="0"/>
              <a:t>Input amount on</a:t>
            </a:r>
          </a:p>
          <a:p>
            <a:pPr lvl="1"/>
            <a:endParaRPr lang="en-US" altLang="en-US" sz="5700" dirty="0" smtClean="0"/>
          </a:p>
          <a:p>
            <a:pPr lvl="1"/>
            <a:endParaRPr lang="en-US" altLang="en-US" sz="1700" dirty="0" smtClean="0"/>
          </a:p>
          <a:p>
            <a:r>
              <a:rPr lang="en-US" altLang="en-US" dirty="0" smtClean="0"/>
              <a:t>No benefit if not itemizing</a:t>
            </a:r>
          </a:p>
          <a:p>
            <a:r>
              <a:rPr lang="en-US" altLang="en-US" dirty="0" smtClean="0"/>
              <a:t>Benefit of deduction is less than of credit!</a:t>
            </a:r>
          </a:p>
        </p:txBody>
      </p:sp>
      <p:sp>
        <p:nvSpPr>
          <p:cNvPr id="34822"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grpSp>
        <p:nvGrpSpPr>
          <p:cNvPr id="10" name="Group 9"/>
          <p:cNvGrpSpPr/>
          <p:nvPr/>
        </p:nvGrpSpPr>
        <p:grpSpPr>
          <a:xfrm>
            <a:off x="3994846" y="4099782"/>
            <a:ext cx="4643595" cy="1005618"/>
            <a:chOff x="3994846" y="3566382"/>
            <a:chExt cx="4643595" cy="1005618"/>
          </a:xfrm>
        </p:grpSpPr>
        <p:pic>
          <p:nvPicPr>
            <p:cNvPr id="2" name="Picture 1"/>
            <p:cNvPicPr>
              <a:picLocks noChangeAspect="1"/>
            </p:cNvPicPr>
            <p:nvPr/>
          </p:nvPicPr>
          <p:blipFill>
            <a:blip r:embed="rId3"/>
            <a:stretch>
              <a:fillRect/>
            </a:stretch>
          </p:blipFill>
          <p:spPr>
            <a:xfrm>
              <a:off x="4114800" y="3566382"/>
              <a:ext cx="3310294" cy="376364"/>
            </a:xfrm>
            <a:prstGeom prst="rect">
              <a:avLst/>
            </a:prstGeom>
            <a:ln>
              <a:solidFill>
                <a:schemeClr val="tx1"/>
              </a:solidFill>
            </a:ln>
          </p:spPr>
        </p:pic>
        <p:pic>
          <p:nvPicPr>
            <p:cNvPr id="4" name="Picture 3"/>
            <p:cNvPicPr>
              <a:picLocks noChangeAspect="1"/>
            </p:cNvPicPr>
            <p:nvPr/>
          </p:nvPicPr>
          <p:blipFill>
            <a:blip r:embed="rId4"/>
            <a:stretch>
              <a:fillRect/>
            </a:stretch>
          </p:blipFill>
          <p:spPr>
            <a:xfrm>
              <a:off x="3994846" y="4057726"/>
              <a:ext cx="4643595" cy="514274"/>
            </a:xfrm>
            <a:prstGeom prst="rect">
              <a:avLst/>
            </a:prstGeom>
            <a:ln>
              <a:solidFill>
                <a:schemeClr val="tx1"/>
              </a:solidFill>
            </a:ln>
          </p:spPr>
        </p:pic>
        <p:cxnSp>
          <p:nvCxnSpPr>
            <p:cNvPr id="6" name="Straight Connector 5"/>
            <p:cNvCxnSpPr/>
            <p:nvPr/>
          </p:nvCxnSpPr>
          <p:spPr>
            <a:xfrm>
              <a:off x="3994846" y="3992544"/>
              <a:ext cx="4643595" cy="0"/>
            </a:xfrm>
            <a:prstGeom prst="line">
              <a:avLst/>
            </a:prstGeom>
            <a:ln w="38100" cmpd="dbl">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Tax Quiz</a:t>
            </a:r>
            <a:endParaRPr lang="en-US" dirty="0"/>
          </a:p>
        </p:txBody>
      </p:sp>
      <p:sp>
        <p:nvSpPr>
          <p:cNvPr id="10" name="Footer Placeholder 9"/>
          <p:cNvSpPr>
            <a:spLocks noGrp="1"/>
          </p:cNvSpPr>
          <p:nvPr>
            <p:ph type="ftr" sz="quarter" idx="10"/>
          </p:nvPr>
        </p:nvSpPr>
        <p:spPr/>
        <p:txBody>
          <a:bodyPr/>
          <a:lstStyle/>
          <a:p>
            <a:pPr>
              <a:defRPr/>
            </a:pPr>
            <a:r>
              <a:rPr lang="en-US" dirty="0" smtClean="0"/>
              <a:t>NTTC Training – TY 2016</a:t>
            </a:r>
            <a:endParaRPr lang="en-US" dirty="0"/>
          </a:p>
        </p:txBody>
      </p:sp>
      <p:sp>
        <p:nvSpPr>
          <p:cNvPr id="11" name="Slide Number Placeholder 10"/>
          <p:cNvSpPr>
            <a:spLocks noGrp="1"/>
          </p:cNvSpPr>
          <p:nvPr>
            <p:ph type="sldNum" sz="quarter" idx="11"/>
          </p:nvPr>
        </p:nvSpPr>
        <p:spPr/>
        <p:txBody>
          <a:bodyPr/>
          <a:lstStyle/>
          <a:p>
            <a:pPr>
              <a:defRPr/>
            </a:pPr>
            <a:fld id="{E0CB56AE-A79B-4D49-BA6A-A697D4935C23}" type="slidenum">
              <a:rPr lang="en-US" altLang="en-US" smtClean="0"/>
              <a:pPr>
                <a:defRPr/>
              </a:pPr>
              <a:t>14</a:t>
            </a:fld>
            <a:endParaRPr lang="en-US" altLang="en-US" dirty="0"/>
          </a:p>
        </p:txBody>
      </p:sp>
      <p:sp>
        <p:nvSpPr>
          <p:cNvPr id="3" name="Content Placeholder 2"/>
          <p:cNvSpPr>
            <a:spLocks noGrp="1"/>
          </p:cNvSpPr>
          <p:nvPr>
            <p:ph sz="quarter" idx="12"/>
          </p:nvPr>
        </p:nvSpPr>
        <p:spPr/>
        <p:txBody>
          <a:bodyPr>
            <a:normAutofit fontScale="92500" lnSpcReduction="20000"/>
          </a:bodyPr>
          <a:lstStyle/>
          <a:p>
            <a:r>
              <a:rPr lang="en-US" altLang="en-US" dirty="0" smtClean="0"/>
              <a:t>Jerry, single, has a mutual fund that reported $455 of foreign tax on 1099-DIV</a:t>
            </a:r>
          </a:p>
          <a:p>
            <a:r>
              <a:rPr lang="en-US" altLang="en-US" dirty="0" smtClean="0"/>
              <a:t>What are his options?</a:t>
            </a:r>
          </a:p>
          <a:p>
            <a:pPr lvl="1"/>
            <a:r>
              <a:rPr lang="en-US" altLang="en-US" dirty="0" smtClean="0"/>
              <a:t>Full Form 1116 with paid preparer</a:t>
            </a:r>
          </a:p>
          <a:p>
            <a:pPr lvl="1"/>
            <a:r>
              <a:rPr lang="en-US" altLang="en-US" dirty="0" smtClean="0"/>
              <a:t>If itemizing, he can claim a deduction for the $455</a:t>
            </a:r>
          </a:p>
          <a:p>
            <a:pPr lvl="1"/>
            <a:r>
              <a:rPr lang="en-US" altLang="en-US" dirty="0" smtClean="0"/>
              <a:t>Simplified method is not an option!</a:t>
            </a:r>
          </a:p>
          <a:p>
            <a:pPr lvl="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Tax Quiz</a:t>
            </a:r>
            <a:endParaRPr lang="en-US" dirty="0"/>
          </a:p>
        </p:txBody>
      </p:sp>
      <p:sp>
        <p:nvSpPr>
          <p:cNvPr id="10" name="Footer Placeholder 9"/>
          <p:cNvSpPr>
            <a:spLocks noGrp="1"/>
          </p:cNvSpPr>
          <p:nvPr>
            <p:ph type="ftr" sz="quarter" idx="10"/>
          </p:nvPr>
        </p:nvSpPr>
        <p:spPr/>
        <p:txBody>
          <a:bodyPr/>
          <a:lstStyle/>
          <a:p>
            <a:pPr>
              <a:defRPr/>
            </a:pPr>
            <a:r>
              <a:rPr lang="en-US" dirty="0" smtClean="0"/>
              <a:t>NTTC Training – TY 2016</a:t>
            </a:r>
            <a:endParaRPr lang="en-US" dirty="0"/>
          </a:p>
        </p:txBody>
      </p:sp>
      <p:sp>
        <p:nvSpPr>
          <p:cNvPr id="11" name="Slide Number Placeholder 10"/>
          <p:cNvSpPr>
            <a:spLocks noGrp="1"/>
          </p:cNvSpPr>
          <p:nvPr>
            <p:ph type="sldNum" sz="quarter" idx="11"/>
          </p:nvPr>
        </p:nvSpPr>
        <p:spPr/>
        <p:txBody>
          <a:bodyPr/>
          <a:lstStyle/>
          <a:p>
            <a:pPr>
              <a:defRPr/>
            </a:pPr>
            <a:fld id="{E0CB56AE-A79B-4D49-BA6A-A697D4935C23}" type="slidenum">
              <a:rPr lang="en-US" altLang="en-US" smtClean="0"/>
              <a:pPr>
                <a:defRPr/>
              </a:pPr>
              <a:t>15</a:t>
            </a:fld>
            <a:endParaRPr lang="en-US" altLang="en-US" dirty="0"/>
          </a:p>
        </p:txBody>
      </p:sp>
      <p:sp>
        <p:nvSpPr>
          <p:cNvPr id="3" name="Content Placeholder 2"/>
          <p:cNvSpPr>
            <a:spLocks noGrp="1"/>
          </p:cNvSpPr>
          <p:nvPr>
            <p:ph sz="quarter" idx="12"/>
          </p:nvPr>
        </p:nvSpPr>
        <p:spPr/>
        <p:txBody>
          <a:bodyPr>
            <a:normAutofit fontScale="92500" lnSpcReduction="10000"/>
          </a:bodyPr>
          <a:lstStyle/>
          <a:p>
            <a:r>
              <a:rPr lang="en-US" altLang="en-US" dirty="0" smtClean="0"/>
              <a:t>What if Jerry is married and that is all of his foreign tax for 2013</a:t>
            </a:r>
          </a:p>
          <a:p>
            <a:r>
              <a:rPr lang="en-US" altLang="en-US" dirty="0" smtClean="0"/>
              <a:t>What are his options?</a:t>
            </a:r>
          </a:p>
          <a:p>
            <a:pPr lvl="1"/>
            <a:r>
              <a:rPr lang="en-US" dirty="0" smtClean="0"/>
              <a:t>Claim the whole amount as a FTC (better choice)</a:t>
            </a:r>
          </a:p>
          <a:p>
            <a:pPr lvl="1"/>
            <a:r>
              <a:rPr lang="en-US" dirty="0" smtClean="0"/>
              <a:t>If itemizing, he can claim a deduction for the $455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ltLang="en-US" dirty="0" smtClean="0"/>
              <a:t>Foreign Tax Credit or </a:t>
            </a:r>
            <a:br>
              <a:rPr lang="en-US" altLang="en-US" dirty="0" smtClean="0"/>
            </a:br>
            <a:r>
              <a:rPr lang="en-US" altLang="en-US" dirty="0" smtClean="0"/>
              <a:t>Deduction – QR</a:t>
            </a:r>
          </a:p>
        </p:txBody>
      </p:sp>
      <p:sp>
        <p:nvSpPr>
          <p:cNvPr id="7" name="Footer Placeholder 6"/>
          <p:cNvSpPr>
            <a:spLocks noGrp="1"/>
          </p:cNvSpPr>
          <p:nvPr>
            <p:ph type="ftr" sz="quarter" idx="10"/>
          </p:nvPr>
        </p:nvSpPr>
        <p:spPr/>
        <p:txBody>
          <a:bodyPr/>
          <a:lstStyle/>
          <a:p>
            <a:pPr>
              <a:defRPr/>
            </a:pPr>
            <a:r>
              <a:rPr lang="en-US" dirty="0" smtClean="0"/>
              <a:t>NTTC Training – TY 2016</a:t>
            </a:r>
            <a:endParaRPr lang="en-US" dirty="0"/>
          </a:p>
        </p:txBody>
      </p:sp>
      <p:sp>
        <p:nvSpPr>
          <p:cNvPr id="8" name="Slide Number Placeholder 7"/>
          <p:cNvSpPr>
            <a:spLocks noGrp="1"/>
          </p:cNvSpPr>
          <p:nvPr>
            <p:ph type="sldNum" sz="quarter" idx="11"/>
          </p:nvPr>
        </p:nvSpPr>
        <p:spPr/>
        <p:txBody>
          <a:bodyPr/>
          <a:lstStyle/>
          <a:p>
            <a:pPr>
              <a:defRPr/>
            </a:pPr>
            <a:fld id="{E0CB56AE-A79B-4D49-BA6A-A697D4935C23}" type="slidenum">
              <a:rPr lang="en-US" altLang="en-US" smtClean="0"/>
              <a:pPr>
                <a:defRPr/>
              </a:pPr>
              <a:t>16</a:t>
            </a:fld>
            <a:endParaRPr lang="en-US" altLang="en-US" dirty="0"/>
          </a:p>
        </p:txBody>
      </p:sp>
      <p:sp>
        <p:nvSpPr>
          <p:cNvPr id="19459" name="Rectangle 3"/>
          <p:cNvSpPr>
            <a:spLocks noGrp="1" noChangeArrowheads="1"/>
          </p:cNvSpPr>
          <p:nvPr>
            <p:ph sz="quarter" idx="12"/>
          </p:nvPr>
        </p:nvSpPr>
        <p:spPr/>
        <p:txBody>
          <a:bodyPr>
            <a:normAutofit fontScale="85000" lnSpcReduction="10000"/>
          </a:bodyPr>
          <a:lstStyle/>
          <a:p>
            <a:r>
              <a:rPr lang="en-US" altLang="en-US" dirty="0" smtClean="0"/>
              <a:t>Is there a foreign tax credit on the return?</a:t>
            </a:r>
          </a:p>
          <a:p>
            <a:r>
              <a:rPr lang="en-US" altLang="en-US" dirty="0" smtClean="0"/>
              <a:t>Was any foreign tax reported on Forms 1099 or K-1?</a:t>
            </a:r>
          </a:p>
          <a:p>
            <a:r>
              <a:rPr lang="en-US" altLang="en-US" dirty="0" smtClean="0"/>
              <a:t>Is the total amount within the simplified limitation method limits</a:t>
            </a:r>
          </a:p>
          <a:p>
            <a:r>
              <a:rPr lang="en-US" altLang="en-US" dirty="0" smtClean="0"/>
              <a:t>Verify correct credit shown on Line 48 or deduction claimed on Schedule A</a:t>
            </a:r>
          </a:p>
        </p:txBody>
      </p:sp>
      <p:sp>
        <p:nvSpPr>
          <p:cNvPr id="40966"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pic>
        <p:nvPicPr>
          <p:cNvPr id="40967"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6958" y="365125"/>
            <a:ext cx="120839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ltLang="en-US" dirty="0" smtClean="0"/>
              <a:t>Foreign Tax Credit or </a:t>
            </a:r>
            <a:br>
              <a:rPr lang="en-US" altLang="en-US" dirty="0" smtClean="0"/>
            </a:br>
            <a:r>
              <a:rPr lang="en-US" altLang="en-US" dirty="0" smtClean="0"/>
              <a:t>Deduction – Exit Interview</a:t>
            </a:r>
          </a:p>
        </p:txBody>
      </p:sp>
      <p:sp>
        <p:nvSpPr>
          <p:cNvPr id="7" name="Footer Placeholder 6"/>
          <p:cNvSpPr>
            <a:spLocks noGrp="1"/>
          </p:cNvSpPr>
          <p:nvPr>
            <p:ph type="ftr" sz="quarter" idx="10"/>
          </p:nvPr>
        </p:nvSpPr>
        <p:spPr/>
        <p:txBody>
          <a:bodyPr/>
          <a:lstStyle/>
          <a:p>
            <a:pPr>
              <a:defRPr/>
            </a:pPr>
            <a:r>
              <a:rPr lang="en-US" dirty="0" smtClean="0"/>
              <a:t>NTTC Training – TY 2016</a:t>
            </a:r>
            <a:endParaRPr lang="en-US" dirty="0"/>
          </a:p>
        </p:txBody>
      </p:sp>
      <p:sp>
        <p:nvSpPr>
          <p:cNvPr id="8" name="Slide Number Placeholder 7"/>
          <p:cNvSpPr>
            <a:spLocks noGrp="1"/>
          </p:cNvSpPr>
          <p:nvPr>
            <p:ph type="sldNum" sz="quarter" idx="11"/>
          </p:nvPr>
        </p:nvSpPr>
        <p:spPr/>
        <p:txBody>
          <a:bodyPr/>
          <a:lstStyle/>
          <a:p>
            <a:pPr>
              <a:defRPr/>
            </a:pPr>
            <a:fld id="{E0CB56AE-A79B-4D49-BA6A-A697D4935C23}" type="slidenum">
              <a:rPr lang="en-US" altLang="en-US" smtClean="0"/>
              <a:pPr>
                <a:defRPr/>
              </a:pPr>
              <a:t>17</a:t>
            </a:fld>
            <a:endParaRPr lang="en-US" altLang="en-US" dirty="0"/>
          </a:p>
        </p:txBody>
      </p:sp>
      <p:sp>
        <p:nvSpPr>
          <p:cNvPr id="43011" name="Rectangle 3"/>
          <p:cNvSpPr>
            <a:spLocks noGrp="1" noChangeArrowheads="1"/>
          </p:cNvSpPr>
          <p:nvPr>
            <p:ph sz="quarter" idx="12"/>
          </p:nvPr>
        </p:nvSpPr>
        <p:spPr/>
        <p:txBody>
          <a:bodyPr/>
          <a:lstStyle/>
          <a:p>
            <a:r>
              <a:rPr lang="en-US" altLang="en-US" dirty="0" smtClean="0"/>
              <a:t>Show taxpayer where foreign tax credit was claimed</a:t>
            </a:r>
          </a:p>
          <a:p>
            <a:pPr lvl="1"/>
            <a:r>
              <a:rPr lang="en-US" altLang="en-US" dirty="0" smtClean="0"/>
              <a:t>Explain why no benefit (no tax)</a:t>
            </a:r>
          </a:p>
          <a:p>
            <a:r>
              <a:rPr lang="en-US" altLang="en-US" dirty="0" smtClean="0"/>
              <a:t>Or show where deduction was claimed</a:t>
            </a:r>
          </a:p>
          <a:p>
            <a:pPr lvl="1"/>
            <a:r>
              <a:rPr lang="en-US" altLang="en-US" dirty="0" smtClean="0"/>
              <a:t>Or explain did not itemize</a:t>
            </a:r>
          </a:p>
        </p:txBody>
      </p:sp>
      <p:sp>
        <p:nvSpPr>
          <p:cNvPr id="43014"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pic>
        <p:nvPicPr>
          <p:cNvPr id="4301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441324"/>
            <a:ext cx="1190206" cy="930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altLang="en-US" dirty="0" smtClean="0"/>
              <a:t>Foreign Tax Credit or Deduction</a:t>
            </a:r>
          </a:p>
        </p:txBody>
      </p:sp>
      <p:sp>
        <p:nvSpPr>
          <p:cNvPr id="13" name="Footer Placeholder 12"/>
          <p:cNvSpPr>
            <a:spLocks noGrp="1"/>
          </p:cNvSpPr>
          <p:nvPr>
            <p:ph type="ftr" sz="quarter" idx="10"/>
          </p:nvPr>
        </p:nvSpPr>
        <p:spPr/>
        <p:txBody>
          <a:bodyPr/>
          <a:lstStyle/>
          <a:p>
            <a:pPr>
              <a:defRPr/>
            </a:pPr>
            <a:r>
              <a:rPr lang="en-US" dirty="0" smtClean="0"/>
              <a:t>NTTC Training – TY 2016</a:t>
            </a:r>
            <a:endParaRPr lang="en-US" dirty="0"/>
          </a:p>
        </p:txBody>
      </p:sp>
      <p:sp>
        <p:nvSpPr>
          <p:cNvPr id="14" name="Slide Number Placeholder 13"/>
          <p:cNvSpPr>
            <a:spLocks noGrp="1"/>
          </p:cNvSpPr>
          <p:nvPr>
            <p:ph type="sldNum" sz="quarter" idx="11"/>
          </p:nvPr>
        </p:nvSpPr>
        <p:spPr/>
        <p:txBody>
          <a:bodyPr/>
          <a:lstStyle/>
          <a:p>
            <a:pPr>
              <a:defRPr/>
            </a:pPr>
            <a:fld id="{E0CB56AE-A79B-4D49-BA6A-A697D4935C23}" type="slidenum">
              <a:rPr lang="en-US" altLang="en-US" smtClean="0"/>
              <a:pPr>
                <a:defRPr/>
              </a:pPr>
              <a:t>18</a:t>
            </a:fld>
            <a:endParaRPr lang="en-US" altLang="en-US" dirty="0"/>
          </a:p>
        </p:txBody>
      </p:sp>
      <p:sp>
        <p:nvSpPr>
          <p:cNvPr id="8" name="Content Placeholder 4"/>
          <p:cNvSpPr>
            <a:spLocks noGrp="1"/>
          </p:cNvSpPr>
          <p:nvPr/>
        </p:nvSpPr>
        <p:spPr>
          <a:xfrm>
            <a:off x="1747812" y="2371885"/>
            <a:ext cx="2960039" cy="914400"/>
          </a:xfrm>
          <a:prstGeom prst="rect">
            <a:avLst/>
          </a:prstGeom>
          <a:effectLst>
            <a:outerShdw blurRad="152400" dist="317500" dir="5400000" sx="90000" sy="-19000" rotWithShape="0">
              <a:schemeClr val="accent2">
                <a:lumMod val="75000"/>
                <a:alpha val="15000"/>
              </a:schemeClr>
            </a:outerShdw>
          </a:effectLst>
        </p:spPr>
        <p:txBody>
          <a:bodyPr vert="horz" lIns="91440" tIns="45720" rIns="91440" bIns="4572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solidFill>
                  <a:schemeClr val="accent2">
                    <a:lumMod val="75000"/>
                  </a:schemeClr>
                </a:solidFill>
                <a:cs typeface="Calibri" panose="020F0502020204030204" pitchFamily="34" charset="0"/>
              </a:rPr>
              <a:t>Comments</a:t>
            </a:r>
          </a:p>
        </p:txBody>
      </p:sp>
      <p:sp>
        <p:nvSpPr>
          <p:cNvPr id="9" name="Content Placeholder 6"/>
          <p:cNvSpPr>
            <a:spLocks noGrp="1"/>
          </p:cNvSpPr>
          <p:nvPr/>
        </p:nvSpPr>
        <p:spPr>
          <a:xfrm>
            <a:off x="3260051" y="4113690"/>
            <a:ext cx="3028950" cy="914400"/>
          </a:xfrm>
          <a:prstGeom prst="rect">
            <a:avLst/>
          </a:prstGeom>
        </p:spPr>
        <p:txBody>
          <a:bodyPr vert="horz" lIns="91440" tIns="45720" rIns="91440" bIns="45720" rtlCol="0">
            <a:normAutofit/>
          </a:bodyPr>
          <a:lst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solidFill>
                  <a:schemeClr val="accent2">
                    <a:lumMod val="75000"/>
                  </a:schemeClr>
                </a:solidFill>
                <a:cs typeface="Calibri" panose="020F0502020204030204" pitchFamily="34" charset="0"/>
              </a:rPr>
              <a:t>Questions</a:t>
            </a:r>
            <a:endParaRPr lang="en-US" dirty="0">
              <a:solidFill>
                <a:schemeClr val="accent2">
                  <a:lumMod val="75000"/>
                </a:schemeClr>
              </a:solidFill>
              <a:cs typeface="Calibri" panose="020F0502020204030204" pitchFamily="34" charset="0"/>
            </a:endParaRPr>
          </a:p>
        </p:txBody>
      </p:sp>
      <p:pic>
        <p:nvPicPr>
          <p:cNvPr id="10" name="Picture 9"/>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536651" y="3957687"/>
            <a:ext cx="859536" cy="1446756"/>
          </a:xfrm>
          <a:prstGeom prst="rect">
            <a:avLst/>
          </a:prstGeom>
        </p:spPr>
      </p:pic>
      <p:pic>
        <p:nvPicPr>
          <p:cNvPr id="11" name="Content Placeholder 5"/>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929162" y="1905000"/>
            <a:ext cx="685800" cy="1522780"/>
          </a:xfrm>
          <a:prstGeom prst="rect">
            <a:avLst/>
          </a:prstGeom>
          <a:blipFill>
            <a:blip r:embed="rId5">
              <a:duotone>
                <a:schemeClr val="accent2">
                  <a:shade val="45000"/>
                  <a:satMod val="135000"/>
                </a:schemeClr>
                <a:prstClr val="white"/>
              </a:duotone>
            </a:blip>
            <a:tile tx="0" ty="0" sx="100000" sy="100000" flip="none" algn="tl"/>
          </a:blip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Taxes: In Scope</a:t>
            </a:r>
            <a:endParaRPr lang="en-US" dirty="0"/>
          </a:p>
        </p:txBody>
      </p:sp>
      <p:sp>
        <p:nvSpPr>
          <p:cNvPr id="9" name="Footer Placeholder 8"/>
          <p:cNvSpPr>
            <a:spLocks noGrp="1"/>
          </p:cNvSpPr>
          <p:nvPr>
            <p:ph type="ftr" sz="quarter" idx="10"/>
          </p:nvPr>
        </p:nvSpPr>
        <p:spPr/>
        <p:txBody>
          <a:bodyPr/>
          <a:lstStyle/>
          <a:p>
            <a:pPr>
              <a:defRPr/>
            </a:pPr>
            <a:r>
              <a:rPr lang="en-US" dirty="0" smtClean="0"/>
              <a:t>NTTC Training – TY 2016</a:t>
            </a:r>
            <a:endParaRPr lang="en-US" dirty="0"/>
          </a:p>
        </p:txBody>
      </p:sp>
      <p:sp>
        <p:nvSpPr>
          <p:cNvPr id="10" name="Slide Number Placeholder 9"/>
          <p:cNvSpPr>
            <a:spLocks noGrp="1"/>
          </p:cNvSpPr>
          <p:nvPr>
            <p:ph type="sldNum" sz="quarter" idx="11"/>
          </p:nvPr>
        </p:nvSpPr>
        <p:spPr/>
        <p:txBody>
          <a:bodyPr/>
          <a:lstStyle/>
          <a:p>
            <a:pPr>
              <a:defRPr/>
            </a:pPr>
            <a:fld id="{E0CB56AE-A79B-4D49-BA6A-A697D4935C23}" type="slidenum">
              <a:rPr lang="en-US" altLang="en-US" smtClean="0"/>
              <a:pPr>
                <a:defRPr/>
              </a:pPr>
              <a:t>2</a:t>
            </a:fld>
            <a:endParaRPr lang="en-US" altLang="en-US" dirty="0"/>
          </a:p>
        </p:txBody>
      </p:sp>
      <p:sp>
        <p:nvSpPr>
          <p:cNvPr id="3" name="Content Placeholder 2"/>
          <p:cNvSpPr>
            <a:spLocks noGrp="1"/>
          </p:cNvSpPr>
          <p:nvPr>
            <p:ph sz="quarter" idx="12"/>
          </p:nvPr>
        </p:nvSpPr>
        <p:spPr/>
        <p:txBody>
          <a:bodyPr>
            <a:normAutofit fontScale="92500" lnSpcReduction="20000"/>
          </a:bodyPr>
          <a:lstStyle/>
          <a:p>
            <a:r>
              <a:rPr lang="en-US" altLang="en-US" dirty="0" smtClean="0"/>
              <a:t>Advanced Certification</a:t>
            </a:r>
          </a:p>
          <a:p>
            <a:pPr lvl="1"/>
            <a:r>
              <a:rPr lang="en-US" altLang="en-US" dirty="0" smtClean="0"/>
              <a:t>Simplified limitation election</a:t>
            </a:r>
          </a:p>
          <a:p>
            <a:pPr lvl="2"/>
            <a:r>
              <a:rPr lang="en-US" altLang="en-US" dirty="0" smtClean="0"/>
              <a:t>Based on passive </a:t>
            </a:r>
            <a:r>
              <a:rPr lang="en-US" altLang="en-US" dirty="0" smtClean="0"/>
              <a:t>income -</a:t>
            </a:r>
            <a:r>
              <a:rPr lang="en-US" altLang="en-US" dirty="0" smtClean="0"/>
              <a:t>AND-</a:t>
            </a:r>
          </a:p>
          <a:p>
            <a:pPr lvl="2"/>
            <a:r>
              <a:rPr lang="en-US" altLang="en-US" dirty="0" smtClean="0"/>
              <a:t>Less than $300 ($600 MFJ) </a:t>
            </a:r>
          </a:p>
          <a:p>
            <a:pPr marL="569913" lvl="1" indent="0">
              <a:buNone/>
            </a:pPr>
            <a:r>
              <a:rPr lang="en-US" altLang="en-US" dirty="0" smtClean="0"/>
              <a:t>-OR-</a:t>
            </a:r>
          </a:p>
          <a:p>
            <a:pPr lvl="1"/>
            <a:r>
              <a:rPr lang="en-US" altLang="en-US" dirty="0" smtClean="0"/>
              <a:t>Deducted on Schedule A</a:t>
            </a:r>
          </a:p>
          <a:p>
            <a:r>
              <a:rPr lang="en-US" altLang="en-US" dirty="0" smtClean="0"/>
              <a:t>International Certification </a:t>
            </a:r>
          </a:p>
          <a:p>
            <a:pPr lvl="1"/>
            <a:r>
              <a:rPr lang="en-US" altLang="en-US" dirty="0" smtClean="0"/>
              <a:t>Full Form 1116</a:t>
            </a:r>
          </a:p>
          <a:p>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Foreign Tax Credit </a:t>
            </a:r>
            <a:br>
              <a:rPr lang="en-US" dirty="0" smtClean="0"/>
            </a:br>
            <a:r>
              <a:rPr lang="en-US" dirty="0" smtClean="0"/>
              <a:t>Interview</a:t>
            </a:r>
            <a:endParaRPr lang="en-US" dirty="0"/>
          </a:p>
        </p:txBody>
      </p:sp>
      <p:sp>
        <p:nvSpPr>
          <p:cNvPr id="8" name="Footer Placeholder 7"/>
          <p:cNvSpPr>
            <a:spLocks noGrp="1"/>
          </p:cNvSpPr>
          <p:nvPr>
            <p:ph type="ftr" sz="quarter" idx="10"/>
          </p:nvPr>
        </p:nvSpPr>
        <p:spPr/>
        <p:txBody>
          <a:bodyPr/>
          <a:lstStyle/>
          <a:p>
            <a:pPr>
              <a:defRPr/>
            </a:pPr>
            <a:r>
              <a:rPr lang="en-US" dirty="0" smtClean="0"/>
              <a:t>NTTC Training – TY 2016</a:t>
            </a:r>
            <a:endParaRPr lang="en-US" dirty="0"/>
          </a:p>
        </p:txBody>
      </p:sp>
      <p:sp>
        <p:nvSpPr>
          <p:cNvPr id="9" name="Slide Number Placeholder 8"/>
          <p:cNvSpPr>
            <a:spLocks noGrp="1"/>
          </p:cNvSpPr>
          <p:nvPr>
            <p:ph type="sldNum" sz="quarter" idx="11"/>
          </p:nvPr>
        </p:nvSpPr>
        <p:spPr/>
        <p:txBody>
          <a:bodyPr/>
          <a:lstStyle/>
          <a:p>
            <a:pPr>
              <a:defRPr/>
            </a:pPr>
            <a:fld id="{E0CB56AE-A79B-4D49-BA6A-A697D4935C23}" type="slidenum">
              <a:rPr lang="en-US" altLang="en-US" smtClean="0"/>
              <a:pPr>
                <a:defRPr/>
              </a:pPr>
              <a:t>3</a:t>
            </a:fld>
            <a:endParaRPr lang="en-US" altLang="en-US" dirty="0"/>
          </a:p>
        </p:txBody>
      </p:sp>
      <p:sp>
        <p:nvSpPr>
          <p:cNvPr id="12291" name="Content Placeholder 4"/>
          <p:cNvSpPr>
            <a:spLocks noGrp="1"/>
          </p:cNvSpPr>
          <p:nvPr>
            <p:ph sz="quarter" idx="12"/>
          </p:nvPr>
        </p:nvSpPr>
        <p:spPr/>
        <p:txBody>
          <a:bodyPr>
            <a:normAutofit fontScale="85000" lnSpcReduction="10000"/>
          </a:bodyPr>
          <a:lstStyle/>
          <a:p>
            <a:r>
              <a:rPr lang="en-US" altLang="en-US" dirty="0" smtClean="0"/>
              <a:t>Always do a complete interview BEFORE starting the return</a:t>
            </a:r>
          </a:p>
          <a:p>
            <a:r>
              <a:rPr lang="en-US" altLang="en-US" dirty="0" smtClean="0"/>
              <a:t>Review prior year return – any FTC?</a:t>
            </a:r>
          </a:p>
          <a:p>
            <a:r>
              <a:rPr lang="en-US" altLang="en-US" dirty="0" smtClean="0"/>
              <a:t>Review 1099-INT, -DIV or K-1s – any FTC?</a:t>
            </a:r>
          </a:p>
          <a:p>
            <a:r>
              <a:rPr lang="en-US" altLang="en-US" dirty="0" smtClean="0"/>
              <a:t>If more than $300 ($600 MFJ) </a:t>
            </a:r>
          </a:p>
          <a:p>
            <a:pPr lvl="1"/>
            <a:r>
              <a:rPr lang="en-US" altLang="en-US" dirty="0" smtClean="0"/>
              <a:t>Discuss options with taxpayer</a:t>
            </a:r>
          </a:p>
          <a:p>
            <a:pPr lvl="1"/>
            <a:r>
              <a:rPr lang="en-US" altLang="en-US" dirty="0" smtClean="0"/>
              <a:t>May be better to go to paid preparer</a:t>
            </a:r>
          </a:p>
        </p:txBody>
      </p:sp>
      <p:pic>
        <p:nvPicPr>
          <p:cNvPr id="16390"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8919" y="365125"/>
            <a:ext cx="1546431"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Accounts Interview</a:t>
            </a:r>
            <a:endParaRPr lang="en-US" dirty="0"/>
          </a:p>
        </p:txBody>
      </p:sp>
      <p:sp>
        <p:nvSpPr>
          <p:cNvPr id="8" name="Footer Placeholder 7"/>
          <p:cNvSpPr>
            <a:spLocks noGrp="1"/>
          </p:cNvSpPr>
          <p:nvPr>
            <p:ph type="ftr" sz="quarter" idx="10"/>
          </p:nvPr>
        </p:nvSpPr>
        <p:spPr/>
        <p:txBody>
          <a:bodyPr/>
          <a:lstStyle/>
          <a:p>
            <a:pPr>
              <a:defRPr/>
            </a:pPr>
            <a:r>
              <a:rPr lang="en-US" dirty="0" smtClean="0"/>
              <a:t>NTTC Training – TY 2016</a:t>
            </a:r>
            <a:endParaRPr lang="en-US" dirty="0"/>
          </a:p>
        </p:txBody>
      </p:sp>
      <p:sp>
        <p:nvSpPr>
          <p:cNvPr id="9" name="Slide Number Placeholder 8"/>
          <p:cNvSpPr>
            <a:spLocks noGrp="1"/>
          </p:cNvSpPr>
          <p:nvPr>
            <p:ph type="sldNum" sz="quarter" idx="11"/>
          </p:nvPr>
        </p:nvSpPr>
        <p:spPr/>
        <p:txBody>
          <a:bodyPr/>
          <a:lstStyle/>
          <a:p>
            <a:pPr>
              <a:defRPr/>
            </a:pPr>
            <a:fld id="{E0CB56AE-A79B-4D49-BA6A-A697D4935C23}" type="slidenum">
              <a:rPr lang="en-US" altLang="en-US" smtClean="0"/>
              <a:pPr>
                <a:defRPr/>
              </a:pPr>
              <a:t>4</a:t>
            </a:fld>
            <a:endParaRPr lang="en-US" altLang="en-US" dirty="0"/>
          </a:p>
        </p:txBody>
      </p:sp>
      <p:sp>
        <p:nvSpPr>
          <p:cNvPr id="12291" name="Content Placeholder 4"/>
          <p:cNvSpPr>
            <a:spLocks noGrp="1"/>
          </p:cNvSpPr>
          <p:nvPr>
            <p:ph sz="quarter" idx="12"/>
          </p:nvPr>
        </p:nvSpPr>
        <p:spPr/>
        <p:txBody>
          <a:bodyPr>
            <a:normAutofit fontScale="92500" lnSpcReduction="10000"/>
          </a:bodyPr>
          <a:lstStyle/>
          <a:p>
            <a:r>
              <a:rPr lang="en-US" altLang="en-US" dirty="0" smtClean="0"/>
              <a:t>Forms 1099 now have FATCA requirement box</a:t>
            </a:r>
          </a:p>
          <a:p>
            <a:r>
              <a:rPr lang="en-US" altLang="en-US" dirty="0" smtClean="0"/>
              <a:t>If checked, taxpayer may have to file Form 8938, which is out of scope</a:t>
            </a:r>
          </a:p>
          <a:p>
            <a:r>
              <a:rPr lang="en-US" altLang="en-US" dirty="0" smtClean="0"/>
              <a:t>Form 8938 is in addition to FinCEN 114 report of foreign bank accounts or signature authority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Foreign Tax 1099-INT or DIV</a:t>
            </a:r>
          </a:p>
        </p:txBody>
      </p:sp>
      <p:sp>
        <p:nvSpPr>
          <p:cNvPr id="7" name="Footer Placeholder 6"/>
          <p:cNvSpPr>
            <a:spLocks noGrp="1"/>
          </p:cNvSpPr>
          <p:nvPr>
            <p:ph type="ftr" sz="quarter" idx="10"/>
          </p:nvPr>
        </p:nvSpPr>
        <p:spPr/>
        <p:txBody>
          <a:bodyPr/>
          <a:lstStyle/>
          <a:p>
            <a:r>
              <a:rPr lang="en-US" dirty="0" smtClean="0"/>
              <a:t>NTTC Training – TY 2016</a:t>
            </a:r>
            <a:endParaRPr lang="en-US" dirty="0"/>
          </a:p>
        </p:txBody>
      </p:sp>
      <p:sp>
        <p:nvSpPr>
          <p:cNvPr id="8" name="Slide Number Placeholder 7"/>
          <p:cNvSpPr>
            <a:spLocks noGrp="1"/>
          </p:cNvSpPr>
          <p:nvPr>
            <p:ph type="sldNum" sz="quarter" idx="11"/>
          </p:nvPr>
        </p:nvSpPr>
        <p:spPr/>
        <p:txBody>
          <a:bodyPr/>
          <a:lstStyle/>
          <a:p>
            <a:fld id="{E0CB56AE-A79B-4D49-BA6A-A697D4935C23}" type="slidenum">
              <a:rPr lang="en-US" altLang="en-US" smtClean="0"/>
              <a:pPr/>
              <a:t>5</a:t>
            </a:fld>
            <a:endParaRPr lang="en-US" altLang="en-US" dirty="0"/>
          </a:p>
        </p:txBody>
      </p:sp>
      <p:sp>
        <p:nvSpPr>
          <p:cNvPr id="20483" name="Rectangle 3"/>
          <p:cNvSpPr>
            <a:spLocks noGrp="1" noChangeArrowheads="1"/>
          </p:cNvSpPr>
          <p:nvPr>
            <p:ph sz="quarter" idx="12"/>
          </p:nvPr>
        </p:nvSpPr>
        <p:spPr/>
        <p:txBody>
          <a:bodyPr/>
          <a:lstStyle/>
          <a:p>
            <a:r>
              <a:rPr lang="en-US" altLang="en-US" dirty="0" smtClean="0"/>
              <a:t>1099-INT or 1099-DIV</a:t>
            </a:r>
          </a:p>
          <a:p>
            <a:endParaRPr lang="en-US" altLang="en-US" dirty="0" smtClean="0"/>
          </a:p>
        </p:txBody>
      </p:sp>
      <p:sp>
        <p:nvSpPr>
          <p:cNvPr id="20486"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pic>
        <p:nvPicPr>
          <p:cNvPr id="2048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3" y="3200400"/>
            <a:ext cx="8143875" cy="1500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Foreign Tax on K-1</a:t>
            </a:r>
          </a:p>
        </p:txBody>
      </p:sp>
      <p:sp>
        <p:nvSpPr>
          <p:cNvPr id="8" name="Footer Placeholder 7"/>
          <p:cNvSpPr>
            <a:spLocks noGrp="1"/>
          </p:cNvSpPr>
          <p:nvPr>
            <p:ph type="ftr" sz="quarter" idx="10"/>
          </p:nvPr>
        </p:nvSpPr>
        <p:spPr/>
        <p:txBody>
          <a:bodyPr/>
          <a:lstStyle/>
          <a:p>
            <a:pPr>
              <a:defRPr/>
            </a:pPr>
            <a:r>
              <a:rPr lang="en-US" dirty="0" smtClean="0"/>
              <a:t>NTTC Training – TY 2016</a:t>
            </a:r>
            <a:endParaRPr lang="en-US" dirty="0"/>
          </a:p>
        </p:txBody>
      </p:sp>
      <p:sp>
        <p:nvSpPr>
          <p:cNvPr id="9" name="Slide Number Placeholder 8"/>
          <p:cNvSpPr>
            <a:spLocks noGrp="1"/>
          </p:cNvSpPr>
          <p:nvPr>
            <p:ph type="sldNum" sz="quarter" idx="11"/>
          </p:nvPr>
        </p:nvSpPr>
        <p:spPr/>
        <p:txBody>
          <a:bodyPr/>
          <a:lstStyle/>
          <a:p>
            <a:pPr>
              <a:defRPr/>
            </a:pPr>
            <a:fld id="{E0CB56AE-A79B-4D49-BA6A-A697D4935C23}" type="slidenum">
              <a:rPr lang="en-US" altLang="en-US" smtClean="0"/>
              <a:pPr>
                <a:defRPr/>
              </a:pPr>
              <a:t>6</a:t>
            </a:fld>
            <a:endParaRPr lang="en-US" altLang="en-US" dirty="0"/>
          </a:p>
        </p:txBody>
      </p:sp>
      <p:sp>
        <p:nvSpPr>
          <p:cNvPr id="22531" name="Rectangle 3"/>
          <p:cNvSpPr>
            <a:spLocks noGrp="1" noChangeArrowheads="1"/>
          </p:cNvSpPr>
          <p:nvPr>
            <p:ph sz="quarter" idx="12"/>
          </p:nvPr>
        </p:nvSpPr>
        <p:spPr/>
        <p:txBody>
          <a:bodyPr/>
          <a:lstStyle/>
          <a:p>
            <a:r>
              <a:rPr lang="en-US" altLang="en-US" dirty="0" smtClean="0"/>
              <a:t>Box number varies by form</a:t>
            </a:r>
          </a:p>
          <a:p>
            <a:r>
              <a:rPr lang="en-US" altLang="en-US" dirty="0" smtClean="0"/>
              <a:t>Must be coded as passive income</a:t>
            </a:r>
          </a:p>
          <a:p>
            <a:r>
              <a:rPr lang="en-US" altLang="en-US" dirty="0" smtClean="0"/>
              <a:t>See back of K-1 for codes</a:t>
            </a:r>
          </a:p>
        </p:txBody>
      </p:sp>
      <p:sp>
        <p:nvSpPr>
          <p:cNvPr id="22534"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pic>
        <p:nvPicPr>
          <p:cNvPr id="2253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1600" y="4833615"/>
            <a:ext cx="4018504" cy="118618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5-Point Star 3"/>
          <p:cNvSpPr/>
          <p:nvPr/>
        </p:nvSpPr>
        <p:spPr>
          <a:xfrm>
            <a:off x="7904704" y="381000"/>
            <a:ext cx="609600"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Foreign Tax Credit</a:t>
            </a:r>
          </a:p>
        </p:txBody>
      </p:sp>
      <p:sp>
        <p:nvSpPr>
          <p:cNvPr id="7" name="Footer Placeholder 6"/>
          <p:cNvSpPr>
            <a:spLocks noGrp="1"/>
          </p:cNvSpPr>
          <p:nvPr>
            <p:ph type="ftr" sz="quarter" idx="10"/>
          </p:nvPr>
        </p:nvSpPr>
        <p:spPr/>
        <p:txBody>
          <a:bodyPr/>
          <a:lstStyle/>
          <a:p>
            <a:pPr>
              <a:defRPr/>
            </a:pPr>
            <a:r>
              <a:rPr lang="en-US" dirty="0" smtClean="0"/>
              <a:t>NTTC Training – TY 2016</a:t>
            </a:r>
            <a:endParaRPr lang="en-US" dirty="0"/>
          </a:p>
        </p:txBody>
      </p:sp>
      <p:sp>
        <p:nvSpPr>
          <p:cNvPr id="8" name="Slide Number Placeholder 7"/>
          <p:cNvSpPr>
            <a:spLocks noGrp="1"/>
          </p:cNvSpPr>
          <p:nvPr>
            <p:ph type="sldNum" sz="quarter" idx="11"/>
          </p:nvPr>
        </p:nvSpPr>
        <p:spPr/>
        <p:txBody>
          <a:bodyPr/>
          <a:lstStyle/>
          <a:p>
            <a:pPr>
              <a:defRPr/>
            </a:pPr>
            <a:fld id="{E0CB56AE-A79B-4D49-BA6A-A697D4935C23}" type="slidenum">
              <a:rPr lang="en-US" altLang="en-US" smtClean="0"/>
              <a:pPr>
                <a:defRPr/>
              </a:pPr>
              <a:t>7</a:t>
            </a:fld>
            <a:endParaRPr lang="en-US" altLang="en-US" dirty="0"/>
          </a:p>
        </p:txBody>
      </p:sp>
      <p:sp>
        <p:nvSpPr>
          <p:cNvPr id="21507" name="Rectangle 3"/>
          <p:cNvSpPr>
            <a:spLocks noGrp="1" noChangeArrowheads="1"/>
          </p:cNvSpPr>
          <p:nvPr>
            <p:ph sz="quarter" idx="12"/>
          </p:nvPr>
        </p:nvSpPr>
        <p:spPr/>
        <p:txBody>
          <a:bodyPr/>
          <a:lstStyle/>
          <a:p>
            <a:r>
              <a:rPr lang="en-US" altLang="en-US" dirty="0" smtClean="0"/>
              <a:t>Nonrefundable credit</a:t>
            </a:r>
          </a:p>
          <a:p>
            <a:pPr lvl="1"/>
            <a:r>
              <a:rPr lang="en-US" altLang="en-US" dirty="0" smtClean="0"/>
              <a:t>No benefit if there is no income tax</a:t>
            </a:r>
          </a:p>
        </p:txBody>
      </p:sp>
      <p:sp>
        <p:nvSpPr>
          <p:cNvPr id="24582"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Foreign Tax Credit</a:t>
            </a:r>
          </a:p>
        </p:txBody>
      </p:sp>
      <p:sp>
        <p:nvSpPr>
          <p:cNvPr id="8" name="Footer Placeholder 7"/>
          <p:cNvSpPr>
            <a:spLocks noGrp="1"/>
          </p:cNvSpPr>
          <p:nvPr>
            <p:ph type="ftr" sz="quarter" idx="10"/>
          </p:nvPr>
        </p:nvSpPr>
        <p:spPr/>
        <p:txBody>
          <a:bodyPr/>
          <a:lstStyle/>
          <a:p>
            <a:r>
              <a:rPr lang="en-US" dirty="0" smtClean="0"/>
              <a:t>NTTC Training – TY 2016</a:t>
            </a:r>
            <a:endParaRPr lang="en-US" dirty="0"/>
          </a:p>
        </p:txBody>
      </p:sp>
      <p:sp>
        <p:nvSpPr>
          <p:cNvPr id="9" name="Slide Number Placeholder 8"/>
          <p:cNvSpPr>
            <a:spLocks noGrp="1"/>
          </p:cNvSpPr>
          <p:nvPr>
            <p:ph type="sldNum" sz="quarter" idx="11"/>
          </p:nvPr>
        </p:nvSpPr>
        <p:spPr/>
        <p:txBody>
          <a:bodyPr/>
          <a:lstStyle/>
          <a:p>
            <a:fld id="{E0CB56AE-A79B-4D49-BA6A-A697D4935C23}" type="slidenum">
              <a:rPr lang="en-US" altLang="en-US" smtClean="0"/>
              <a:pPr/>
              <a:t>8</a:t>
            </a:fld>
            <a:endParaRPr lang="en-US" altLang="en-US" dirty="0"/>
          </a:p>
        </p:txBody>
      </p:sp>
      <p:sp>
        <p:nvSpPr>
          <p:cNvPr id="21507" name="Rectangle 3"/>
          <p:cNvSpPr>
            <a:spLocks noGrp="1" noChangeArrowheads="1"/>
          </p:cNvSpPr>
          <p:nvPr>
            <p:ph sz="quarter" idx="12"/>
          </p:nvPr>
        </p:nvSpPr>
        <p:spPr/>
        <p:txBody>
          <a:bodyPr>
            <a:normAutofit fontScale="92500" lnSpcReduction="20000"/>
          </a:bodyPr>
          <a:lstStyle/>
          <a:p>
            <a:r>
              <a:rPr lang="en-US" altLang="en-US" dirty="0" smtClean="0"/>
              <a:t>Simplified limitation method</a:t>
            </a:r>
          </a:p>
          <a:p>
            <a:pPr lvl="1"/>
            <a:r>
              <a:rPr lang="en-US" altLang="en-US" dirty="0" smtClean="0"/>
              <a:t>Foreign tax must be from 1099-DIV, 1099-INT or K-1* ONLY (all others disqualify)</a:t>
            </a:r>
          </a:p>
          <a:p>
            <a:pPr marL="569913" lvl="1" indent="0">
              <a:buNone/>
            </a:pPr>
            <a:r>
              <a:rPr lang="en-US" altLang="en-US" dirty="0" smtClean="0"/>
              <a:t>- AND -</a:t>
            </a:r>
          </a:p>
          <a:p>
            <a:pPr lvl="1"/>
            <a:r>
              <a:rPr lang="en-US" altLang="en-US" dirty="0" smtClean="0"/>
              <a:t>Total foreign tax is ≤ $300 ($600 MFJ)</a:t>
            </a:r>
          </a:p>
          <a:p>
            <a:r>
              <a:rPr lang="en-US" altLang="en-US" dirty="0" smtClean="0"/>
              <a:t>If not, cannot use simplified limitation method</a:t>
            </a:r>
          </a:p>
        </p:txBody>
      </p:sp>
      <p:sp>
        <p:nvSpPr>
          <p:cNvPr id="26630"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pic>
        <p:nvPicPr>
          <p:cNvPr id="2663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370951"/>
            <a:ext cx="1112017" cy="91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990600" y="5867400"/>
            <a:ext cx="7696200" cy="400050"/>
          </a:xfrm>
          <a:prstGeom prst="rect">
            <a:avLst/>
          </a:prstGeom>
          <a:noFill/>
        </p:spPr>
        <p:txBody>
          <a:bodyPr>
            <a:spAutoFit/>
          </a:bodyPr>
          <a:lstStyle/>
          <a:p>
            <a:pPr marL="233363" indent="-233363" eaLnBrk="1" hangingPunct="1">
              <a:buFont typeface="Calibri" pitchFamily="34" charset="0"/>
              <a:buNone/>
              <a:defRPr/>
            </a:pPr>
            <a:r>
              <a:rPr lang="en-US" altLang="en-US" sz="2000" b="1" dirty="0">
                <a:solidFill>
                  <a:srgbClr val="333333"/>
                </a:solidFill>
                <a:latin typeface="+mn-lt"/>
                <a:cs typeface="Calibri" panose="020F0502020204030204" pitchFamily="34" charset="0"/>
              </a:rPr>
              <a:t>*	K-1: tax relating to passive income </a:t>
            </a:r>
            <a:r>
              <a:rPr lang="en-US" altLang="en-US" sz="2000" b="1" u="sng" dirty="0">
                <a:solidFill>
                  <a:srgbClr val="333333"/>
                </a:solidFill>
                <a:latin typeface="+mn-lt"/>
                <a:cs typeface="Calibri" panose="020F0502020204030204" pitchFamily="34" charset="0"/>
              </a:rPr>
              <a:t>only</a:t>
            </a:r>
            <a:r>
              <a:rPr lang="en-US" altLang="en-US" sz="2000" b="1" dirty="0">
                <a:solidFill>
                  <a:srgbClr val="333333"/>
                </a:solidFill>
                <a:latin typeface="+mn-lt"/>
                <a:cs typeface="Calibri" panose="020F0502020204030204" pitchFamily="34" charset="0"/>
              </a:rPr>
              <a:t> (interest or dividends)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smtClean="0"/>
              <a:t>Excess Foreign Tax Credit</a:t>
            </a:r>
          </a:p>
        </p:txBody>
      </p:sp>
      <p:sp>
        <p:nvSpPr>
          <p:cNvPr id="8" name="Footer Placeholder 7"/>
          <p:cNvSpPr>
            <a:spLocks noGrp="1"/>
          </p:cNvSpPr>
          <p:nvPr>
            <p:ph type="ftr" sz="quarter" idx="10"/>
          </p:nvPr>
        </p:nvSpPr>
        <p:spPr/>
        <p:txBody>
          <a:bodyPr/>
          <a:lstStyle/>
          <a:p>
            <a:pPr>
              <a:defRPr/>
            </a:pPr>
            <a:r>
              <a:rPr lang="en-US" dirty="0" smtClean="0"/>
              <a:t>NTTC Training – TY 2016</a:t>
            </a:r>
            <a:endParaRPr lang="en-US" dirty="0"/>
          </a:p>
        </p:txBody>
      </p:sp>
      <p:sp>
        <p:nvSpPr>
          <p:cNvPr id="9" name="Slide Number Placeholder 8"/>
          <p:cNvSpPr>
            <a:spLocks noGrp="1"/>
          </p:cNvSpPr>
          <p:nvPr>
            <p:ph type="sldNum" sz="quarter" idx="11"/>
          </p:nvPr>
        </p:nvSpPr>
        <p:spPr/>
        <p:txBody>
          <a:bodyPr/>
          <a:lstStyle/>
          <a:p>
            <a:pPr>
              <a:defRPr/>
            </a:pPr>
            <a:fld id="{E0CB56AE-A79B-4D49-BA6A-A697D4935C23}" type="slidenum">
              <a:rPr lang="en-US" altLang="en-US" smtClean="0"/>
              <a:pPr>
                <a:defRPr/>
              </a:pPr>
              <a:t>9</a:t>
            </a:fld>
            <a:endParaRPr lang="en-US" altLang="en-US" dirty="0"/>
          </a:p>
        </p:txBody>
      </p:sp>
      <p:sp>
        <p:nvSpPr>
          <p:cNvPr id="28675" name="Rectangle 3"/>
          <p:cNvSpPr>
            <a:spLocks noGrp="1" noChangeArrowheads="1"/>
          </p:cNvSpPr>
          <p:nvPr>
            <p:ph sz="quarter" idx="12"/>
          </p:nvPr>
        </p:nvSpPr>
        <p:spPr/>
        <p:txBody>
          <a:bodyPr>
            <a:normAutofit fontScale="92500" lnSpcReduction="10000"/>
          </a:bodyPr>
          <a:lstStyle/>
          <a:p>
            <a:r>
              <a:rPr lang="en-US" altLang="en-US" dirty="0" smtClean="0"/>
              <a:t>No carryback or carryover of the unused credits with simplified limitation method</a:t>
            </a:r>
          </a:p>
          <a:p>
            <a:pPr lvl="1"/>
            <a:r>
              <a:rPr lang="en-US" altLang="en-US" dirty="0" smtClean="0"/>
              <a:t>Line 48 credit exceeds</a:t>
            </a:r>
          </a:p>
          <a:p>
            <a:pPr lvl="1"/>
            <a:r>
              <a:rPr lang="en-US" altLang="en-US" dirty="0" smtClean="0"/>
              <a:t>Line 47 tax </a:t>
            </a:r>
          </a:p>
          <a:p>
            <a:r>
              <a:rPr lang="en-US" altLang="en-US" dirty="0" smtClean="0"/>
              <a:t>Taxpayer should consider full Form 1116 with paid preparer</a:t>
            </a:r>
          </a:p>
        </p:txBody>
      </p:sp>
      <p:sp>
        <p:nvSpPr>
          <p:cNvPr id="28678"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ctr" eaLnBrk="1" hangingPunct="1">
              <a:spcBef>
                <a:spcPct val="0"/>
              </a:spcBef>
              <a:buClrTx/>
              <a:buSzTx/>
              <a:buFontTx/>
              <a:buNone/>
            </a:pPr>
            <a:endParaRPr lang="en-US" altLang="en-US" sz="1800" b="0" dirty="0">
              <a:cs typeface="Calibri" panose="020F0502020204030204" pitchFamily="34" charset="0"/>
            </a:endParaRPr>
          </a:p>
        </p:txBody>
      </p:sp>
    </p:spTree>
    <p:extLst>
      <p:ext uri="{BB962C8B-B14F-4D97-AF65-F5344CB8AC3E}">
        <p14:creationId xmlns:p14="http://schemas.microsoft.com/office/powerpoint/2010/main" val="2869068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PPT Template</Template>
  <TotalTime>0</TotalTime>
  <Words>1021</Words>
  <Application>Microsoft Office PowerPoint</Application>
  <PresentationFormat>On-screen Show (4:3)</PresentationFormat>
  <Paragraphs>161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Verdana</vt:lpstr>
      <vt:lpstr>Wingdings</vt:lpstr>
      <vt:lpstr>NTTC</vt:lpstr>
      <vt:lpstr>Foreign Tax Credit  (or deduction)</vt:lpstr>
      <vt:lpstr>Foreign Taxes: In Scope</vt:lpstr>
      <vt:lpstr>Foreign Tax Credit  Interview</vt:lpstr>
      <vt:lpstr>Foreign Accounts Interview</vt:lpstr>
      <vt:lpstr>Foreign Tax 1099-INT or DIV</vt:lpstr>
      <vt:lpstr>Foreign Tax on K-1</vt:lpstr>
      <vt:lpstr>Foreign Tax Credit</vt:lpstr>
      <vt:lpstr>Foreign Tax Credit</vt:lpstr>
      <vt:lpstr>Excess Foreign Tax Credit</vt:lpstr>
      <vt:lpstr>Entering Foreign Tax  Credit – Small Amounts</vt:lpstr>
      <vt:lpstr>Entering Foreign Tax Credit When Amounts are Bigger</vt:lpstr>
      <vt:lpstr>Foreign Tax Credit  1116 Input Screen</vt:lpstr>
      <vt:lpstr>Foreign Tax Deduction</vt:lpstr>
      <vt:lpstr>Foreign Tax Quiz</vt:lpstr>
      <vt:lpstr>Foreign Tax Quiz</vt:lpstr>
      <vt:lpstr>Foreign Tax Credit or  Deduction – QR</vt:lpstr>
      <vt:lpstr>Foreign Tax Credit or  Deduction – Exit Interview</vt:lpstr>
      <vt:lpstr>Foreign Tax Credit or Deduction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2013-10-19T16:20:35Z</dcterms:created>
  <dcterms:modified xsi:type="dcterms:W3CDTF">2016-12-19T03:06:46Z</dcterms:modified>
</cp:coreProperties>
</file>